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3"/>
  </p:notesMasterIdLst>
  <p:handoutMasterIdLst>
    <p:handoutMasterId r:id="rId14"/>
  </p:handoutMasterIdLst>
  <p:sldIdLst>
    <p:sldId id="256" r:id="rId2"/>
    <p:sldId id="271" r:id="rId3"/>
    <p:sldId id="257" r:id="rId4"/>
    <p:sldId id="259" r:id="rId5"/>
    <p:sldId id="274" r:id="rId6"/>
    <p:sldId id="260" r:id="rId7"/>
    <p:sldId id="270" r:id="rId8"/>
    <p:sldId id="267" r:id="rId9"/>
    <p:sldId id="266" r:id="rId10"/>
    <p:sldId id="269" r:id="rId11"/>
    <p:sldId id="268" r:id="rId1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9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9413" cy="4937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2"/>
            <a:ext cx="2919412" cy="493712"/>
          </a:xfrm>
          <a:prstGeom prst="rect">
            <a:avLst/>
          </a:prstGeom>
        </p:spPr>
        <p:txBody>
          <a:bodyPr vert="horz" lIns="91440" tIns="45720" rIns="91440" bIns="45720" rtlCol="0"/>
          <a:lstStyle>
            <a:lvl1pPr algn="r">
              <a:defRPr sz="1200"/>
            </a:lvl1pPr>
          </a:lstStyle>
          <a:p>
            <a:fld id="{58C77AAE-96BA-4DEA-9795-46AE0E49B618}" type="datetimeFigureOut">
              <a:rPr kumimoji="1" lang="ja-JP" altLang="en-US" smtClean="0"/>
              <a:t>2023/7/28</a:t>
            </a:fld>
            <a:endParaRPr kumimoji="1" lang="ja-JP" altLang="en-US"/>
          </a:p>
        </p:txBody>
      </p:sp>
      <p:sp>
        <p:nvSpPr>
          <p:cNvPr id="4" name="フッター プレースホルダー 3"/>
          <p:cNvSpPr>
            <a:spLocks noGrp="1"/>
          </p:cNvSpPr>
          <p:nvPr>
            <p:ph type="ftr" sz="quarter" idx="2"/>
          </p:nvPr>
        </p:nvSpPr>
        <p:spPr>
          <a:xfrm>
            <a:off x="3" y="9371015"/>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5"/>
            <a:ext cx="2919412" cy="493712"/>
          </a:xfrm>
          <a:prstGeom prst="rect">
            <a:avLst/>
          </a:prstGeom>
        </p:spPr>
        <p:txBody>
          <a:bodyPr vert="horz" lIns="91440" tIns="45720" rIns="91440" bIns="45720" rtlCol="0" anchor="b"/>
          <a:lstStyle>
            <a:lvl1pPr algn="r">
              <a:defRPr sz="1200"/>
            </a:lvl1pPr>
          </a:lstStyle>
          <a:p>
            <a:fld id="{5129A1D1-8DF1-46F2-94FB-D21707259A1F}" type="slidenum">
              <a:rPr kumimoji="1" lang="ja-JP" altLang="en-US" smtClean="0"/>
              <a:t>‹#›</a:t>
            </a:fld>
            <a:endParaRPr kumimoji="1" lang="ja-JP" altLang="en-US"/>
          </a:p>
        </p:txBody>
      </p:sp>
    </p:spTree>
    <p:extLst>
      <p:ext uri="{BB962C8B-B14F-4D97-AF65-F5344CB8AC3E}">
        <p14:creationId xmlns:p14="http://schemas.microsoft.com/office/powerpoint/2010/main" val="1285152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1" cy="49331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5"/>
          </a:xfrm>
          <a:prstGeom prst="rect">
            <a:avLst/>
          </a:prstGeom>
        </p:spPr>
        <p:txBody>
          <a:bodyPr vert="horz" lIns="91440" tIns="45720" rIns="91440" bIns="45720" rtlCol="0"/>
          <a:lstStyle>
            <a:lvl1pPr algn="r">
              <a:defRPr sz="1200"/>
            </a:lvl1pPr>
          </a:lstStyle>
          <a:p>
            <a:fld id="{2B64FFF3-5B67-4007-A01D-FA3FB43592F2}" type="datetimeFigureOut">
              <a:rPr kumimoji="1" lang="ja-JP" altLang="en-US" smtClean="0"/>
              <a:t>2023/7/28</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5"/>
            <a:ext cx="2918831" cy="49331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5"/>
          </a:xfrm>
          <a:prstGeom prst="rect">
            <a:avLst/>
          </a:prstGeom>
        </p:spPr>
        <p:txBody>
          <a:bodyPr vert="horz" lIns="91440" tIns="45720" rIns="91440" bIns="45720" rtlCol="0" anchor="b"/>
          <a:lstStyle>
            <a:lvl1pPr algn="r">
              <a:defRPr sz="1200"/>
            </a:lvl1pPr>
          </a:lstStyle>
          <a:p>
            <a:fld id="{B4BFF5E8-67E5-4D1E-9986-D2399B31AEC9}" type="slidenum">
              <a:rPr kumimoji="1" lang="ja-JP" altLang="en-US" smtClean="0"/>
              <a:t>‹#›</a:t>
            </a:fld>
            <a:endParaRPr kumimoji="1" lang="ja-JP" altLang="en-US"/>
          </a:p>
        </p:txBody>
      </p:sp>
    </p:spTree>
    <p:extLst>
      <p:ext uri="{BB962C8B-B14F-4D97-AF65-F5344CB8AC3E}">
        <p14:creationId xmlns:p14="http://schemas.microsoft.com/office/powerpoint/2010/main" val="38119466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2</a:t>
            </a:fld>
            <a:endParaRPr kumimoji="1" lang="ja-JP" altLang="en-US"/>
          </a:p>
        </p:txBody>
      </p:sp>
    </p:spTree>
    <p:extLst>
      <p:ext uri="{BB962C8B-B14F-4D97-AF65-F5344CB8AC3E}">
        <p14:creationId xmlns:p14="http://schemas.microsoft.com/office/powerpoint/2010/main" val="326452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7</a:t>
            </a:fld>
            <a:endParaRPr kumimoji="1" lang="ja-JP" altLang="en-US"/>
          </a:p>
        </p:txBody>
      </p:sp>
    </p:spTree>
    <p:extLst>
      <p:ext uri="{BB962C8B-B14F-4D97-AF65-F5344CB8AC3E}">
        <p14:creationId xmlns:p14="http://schemas.microsoft.com/office/powerpoint/2010/main" val="209932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10</a:t>
            </a:fld>
            <a:endParaRPr kumimoji="1" lang="ja-JP" altLang="en-US"/>
          </a:p>
        </p:txBody>
      </p:sp>
    </p:spTree>
    <p:extLst>
      <p:ext uri="{BB962C8B-B14F-4D97-AF65-F5344CB8AC3E}">
        <p14:creationId xmlns:p14="http://schemas.microsoft.com/office/powerpoint/2010/main" val="260690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11</a:t>
            </a:fld>
            <a:endParaRPr kumimoji="1" lang="ja-JP" altLang="en-US"/>
          </a:p>
        </p:txBody>
      </p:sp>
    </p:spTree>
    <p:extLst>
      <p:ext uri="{BB962C8B-B14F-4D97-AF65-F5344CB8AC3E}">
        <p14:creationId xmlns:p14="http://schemas.microsoft.com/office/powerpoint/2010/main" val="271129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E0B1DA-29F3-4006-9095-33C4063C1FE4}"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18006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28397722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07714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97081155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425405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39055222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207792832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B8AB6-6FD5-4BA0-B8C1-FE393E4482B9}"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255757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EBA4E3-EE2D-4037-B6E6-A5C6B04D6E67}"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293654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7BA44D-DA10-4FFF-BD91-FDD157444490}" type="datetime1">
              <a:rPr kumimoji="1" lang="ja-JP" altLang="en-US" smtClean="0"/>
              <a:t>2023/7/28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182886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B27F7E-056A-40B9-9A9D-F9C6C2FB4307}" type="datetime1">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91949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C4661F-2425-45A4-A8B0-A3683CC5A05A}" type="datetime1">
              <a:rPr kumimoji="1" lang="ja-JP" altLang="en-US" smtClean="0"/>
              <a:t>2023/7/28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369378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E7E7D7-872A-468E-B355-FDE8958553C3}" type="datetime1">
              <a:rPr kumimoji="1" lang="ja-JP" altLang="en-US" smtClean="0"/>
              <a:t>2023/7/28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137543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D372E-44F3-43CF-B9D3-28A83F5CB6DA}" type="datetime1">
              <a:rPr kumimoji="1" lang="ja-JP" altLang="en-US" smtClean="0"/>
              <a:t>2023/7/28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317118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E1633B-566E-48BF-8E9E-42986C45D13F}" type="datetime1">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25486813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98745-EF15-470E-B9C6-9BF0BAA1A20B}" type="datetime1">
              <a:rPr kumimoji="1" lang="ja-JP" altLang="en-US" smtClean="0"/>
              <a:t>2023/7/28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267444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E1633B-566E-48BF-8E9E-42986C45D13F}" type="datetime1">
              <a:rPr kumimoji="1" lang="ja-JP" altLang="en-US" smtClean="0"/>
              <a:t>2023/7/28</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6EFBEE1-672F-4745-B698-6B443D87DC00}" type="slidenum">
              <a:rPr kumimoji="1" lang="ja-JP" altLang="en-US" smtClean="0"/>
              <a:t>‹#›</a:t>
            </a:fld>
            <a:endParaRPr kumimoji="1" lang="ja-JP" altLang="en-US"/>
          </a:p>
        </p:txBody>
      </p:sp>
    </p:spTree>
    <p:extLst>
      <p:ext uri="{BB962C8B-B14F-4D97-AF65-F5344CB8AC3E}">
        <p14:creationId xmlns:p14="http://schemas.microsoft.com/office/powerpoint/2010/main" val="170951757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7808" y="1196752"/>
            <a:ext cx="7628384" cy="1872207"/>
          </a:xfrm>
        </p:spPr>
        <p:txBody>
          <a:bodyPr>
            <a:normAutofit fontScale="90000"/>
          </a:bodyPr>
          <a:lstStyle/>
          <a:p>
            <a:pPr algn="ctr"/>
            <a:r>
              <a:rPr lang="ja-JP" altLang="ja-JP" sz="3100" b="1" dirty="0">
                <a:solidFill>
                  <a:schemeClr val="tx1"/>
                </a:solidFill>
              </a:rPr>
              <a:t>一般社団法人</a:t>
            </a:r>
            <a:br>
              <a:rPr lang="en-US" altLang="ja-JP" sz="3100" b="1" dirty="0">
                <a:solidFill>
                  <a:schemeClr val="tx1"/>
                </a:solidFill>
              </a:rPr>
            </a:br>
            <a:r>
              <a:rPr lang="ja-JP" altLang="en-US" sz="3600" b="1" dirty="0">
                <a:solidFill>
                  <a:schemeClr val="tx1"/>
                </a:solidFill>
              </a:rPr>
              <a:t>　</a:t>
            </a:r>
            <a:r>
              <a:rPr lang="ja-JP" altLang="ja-JP" sz="3600" b="1" dirty="0">
                <a:solidFill>
                  <a:schemeClr val="tx1"/>
                </a:solidFill>
              </a:rPr>
              <a:t>日本アルミニウム合金協会の活動状況</a:t>
            </a:r>
            <a:br>
              <a:rPr lang="ja-JP" altLang="ja-JP" sz="3600" dirty="0"/>
            </a:br>
            <a:endParaRPr kumimoji="1" lang="ja-JP" altLang="en-US" sz="3600" dirty="0"/>
          </a:p>
        </p:txBody>
      </p:sp>
      <p:sp>
        <p:nvSpPr>
          <p:cNvPr id="3" name="サブタイトル 2"/>
          <p:cNvSpPr>
            <a:spLocks noGrp="1"/>
          </p:cNvSpPr>
          <p:nvPr>
            <p:ph type="subTitle" idx="1"/>
          </p:nvPr>
        </p:nvSpPr>
        <p:spPr>
          <a:xfrm>
            <a:off x="1403648" y="4725144"/>
            <a:ext cx="6840760" cy="1368152"/>
          </a:xfrm>
        </p:spPr>
        <p:txBody>
          <a:bodyPr>
            <a:normAutofit/>
          </a:bodyPr>
          <a:lstStyle/>
          <a:p>
            <a:pPr algn="ctr"/>
            <a:r>
              <a:rPr kumimoji="1" lang="ja-JP" altLang="en-US" sz="2000" dirty="0">
                <a:solidFill>
                  <a:schemeClr val="tx1"/>
                </a:solidFill>
              </a:rPr>
              <a:t>令和５年８月</a:t>
            </a:r>
            <a:endParaRPr lang="en-US" altLang="ja-JP" sz="2000" dirty="0">
              <a:solidFill>
                <a:schemeClr val="tx1"/>
              </a:solidFill>
            </a:endParaRPr>
          </a:p>
          <a:p>
            <a:pPr algn="ctr"/>
            <a:r>
              <a:rPr kumimoji="1" lang="ja-JP" altLang="en-US" sz="2800" dirty="0">
                <a:solidFill>
                  <a:schemeClr val="tx1"/>
                </a:solidFill>
              </a:rPr>
              <a:t>一般社団法人 日本アルミニウム合金協会</a:t>
            </a:r>
          </a:p>
        </p:txBody>
      </p:sp>
    </p:spTree>
    <p:extLst>
      <p:ext uri="{BB962C8B-B14F-4D97-AF65-F5344CB8AC3E}">
        <p14:creationId xmlns:p14="http://schemas.microsoft.com/office/powerpoint/2010/main" val="327800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3805"/>
            <a:ext cx="7397402" cy="495300"/>
          </a:xfrm>
          <a:solidFill>
            <a:schemeClr val="accent1">
              <a:lumMod val="20000"/>
              <a:lumOff val="80000"/>
            </a:schemeClr>
          </a:solidFill>
        </p:spPr>
        <p:txBody>
          <a:bodyPr>
            <a:noAutofit/>
          </a:bodyPr>
          <a:lstStyle/>
          <a:p>
            <a:pPr lvl="0">
              <a:spcAft>
                <a:spcPts val="0"/>
              </a:spcAft>
            </a:pPr>
            <a:r>
              <a:rPr lang="ja-JP" altLang="en-US" sz="2800" kern="100" dirty="0">
                <a:solidFill>
                  <a:schemeClr val="tx1"/>
                </a:solidFill>
                <a:latin typeface="ＭＳ 明朝"/>
                <a:cs typeface="Times New Roman"/>
              </a:rPr>
              <a:t>　８．各種統計調査に力を入れています</a:t>
            </a:r>
            <a:endParaRPr lang="ja-JP" altLang="ja-JP" sz="28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827584" y="1475938"/>
            <a:ext cx="7488832" cy="2592288"/>
          </a:xfrm>
        </p:spPr>
        <p:txBody>
          <a:bodyPr>
            <a:noAutofit/>
          </a:bodyPr>
          <a:lstStyle/>
          <a:p>
            <a:pPr marL="342900" lvl="0" indent="-342900" algn="just">
              <a:spcAft>
                <a:spcPts val="0"/>
              </a:spcAft>
              <a:buFont typeface="Wingdings"/>
              <a:buChar char=""/>
            </a:pPr>
            <a:r>
              <a:rPr lang="ja-JP" altLang="ja-JP" sz="1600" kern="100" dirty="0">
                <a:solidFill>
                  <a:schemeClr val="tx1"/>
                </a:solidFill>
                <a:latin typeface="+mn-ea"/>
                <a:cs typeface="Times New Roman"/>
              </a:rPr>
              <a:t>企業経営にとって、信頼の</a:t>
            </a:r>
            <a:r>
              <a:rPr lang="ja-JP" altLang="en-US" sz="1600" kern="100" dirty="0">
                <a:solidFill>
                  <a:schemeClr val="tx1"/>
                </a:solidFill>
                <a:latin typeface="+mn-ea"/>
                <a:cs typeface="Times New Roman"/>
              </a:rPr>
              <a:t>お</a:t>
            </a:r>
            <a:r>
              <a:rPr lang="ja-JP" altLang="ja-JP" sz="1600" kern="100" dirty="0">
                <a:solidFill>
                  <a:schemeClr val="tx1"/>
                </a:solidFill>
                <a:latin typeface="+mn-ea"/>
                <a:cs typeface="Times New Roman"/>
              </a:rPr>
              <a:t>ける情報に裏打ちされたホットな産業動向を把握することは極めて重要です。</a:t>
            </a:r>
          </a:p>
          <a:p>
            <a:pPr marL="342900" lvl="0" indent="-342900" algn="just">
              <a:spcAft>
                <a:spcPts val="0"/>
              </a:spcAft>
              <a:buFont typeface="Wingdings"/>
              <a:buChar char=""/>
            </a:pPr>
            <a:r>
              <a:rPr lang="ja-JP" altLang="ja-JP" sz="1600" kern="100" dirty="0">
                <a:solidFill>
                  <a:schemeClr val="tx1"/>
                </a:solidFill>
                <a:latin typeface="+mn-ea"/>
                <a:cs typeface="Times New Roman"/>
              </a:rPr>
              <a:t>このため当協会では、会員会社、関係機関等の協力を得て､各種調査を行い、原則として月毎に統計資料としてとりまとめています。</a:t>
            </a:r>
          </a:p>
          <a:p>
            <a:pPr marL="342900" lvl="0" indent="-342900" algn="just">
              <a:spcAft>
                <a:spcPts val="0"/>
              </a:spcAft>
              <a:buFont typeface="Wingdings"/>
              <a:buChar char=""/>
            </a:pPr>
            <a:r>
              <a:rPr lang="ja-JP" altLang="ja-JP" sz="1600" kern="100" dirty="0">
                <a:solidFill>
                  <a:schemeClr val="tx1"/>
                </a:solidFill>
                <a:latin typeface="+mn-ea"/>
                <a:cs typeface="Times New Roman"/>
              </a:rPr>
              <a:t>また毎年、アルミニウム二次合金地金・同二次地金及び鋳物・ダイカスト用アルミニウム合金地金（一次合金）に関する需要見通しを策定しています。</a:t>
            </a:r>
          </a:p>
          <a:p>
            <a:pPr marL="342900" lvl="0" indent="-342900" algn="just">
              <a:spcAft>
                <a:spcPts val="0"/>
              </a:spcAft>
              <a:buFont typeface="Wingdings"/>
              <a:buChar char=""/>
            </a:pPr>
            <a:r>
              <a:rPr lang="ja-JP" altLang="ja-JP" sz="1600" kern="100" dirty="0">
                <a:solidFill>
                  <a:schemeClr val="tx1"/>
                </a:solidFill>
                <a:latin typeface="+mn-ea"/>
                <a:cs typeface="Times New Roman"/>
              </a:rPr>
              <a:t>これら情報は、当協会ホームページ上で発表するとともに、会員会社、プレス、関係機関に情報提供を行っています。</a:t>
            </a:r>
            <a:r>
              <a:rPr lang="en-US" altLang="ja-JP" sz="1600" kern="100" dirty="0">
                <a:solidFill>
                  <a:schemeClr val="tx1"/>
                </a:solidFill>
                <a:latin typeface="+mn-ea"/>
                <a:cs typeface="Times New Roman"/>
              </a:rPr>
              <a:t> </a:t>
            </a:r>
            <a:endParaRPr lang="ja-JP" altLang="ja-JP" sz="1600" kern="100" dirty="0">
              <a:solidFill>
                <a:schemeClr val="tx1"/>
              </a:solidFill>
              <a:latin typeface="+mn-ea"/>
              <a:cs typeface="Times New Roman"/>
            </a:endParaRP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863005" y="4068226"/>
            <a:ext cx="7488833" cy="255454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793115" algn="just">
              <a:spcAft>
                <a:spcPts val="0"/>
              </a:spcAft>
            </a:pPr>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r>
              <a:rPr lang="ja-JP" altLang="en-US" sz="1600" b="1" kern="100" dirty="0">
                <a:solidFill>
                  <a:srgbClr val="0000FF"/>
                </a:solidFill>
                <a:latin typeface="ＭＳ Ｐゴシック" panose="020B0600070205080204" pitchFamily="50" charset="-128"/>
                <a:ea typeface="ＭＳ Ｐゴシック" panose="020B0600070205080204" pitchFamily="50" charset="-128"/>
                <a:cs typeface="Times New Roman"/>
              </a:rPr>
              <a:t>最近の取り組み事例）</a:t>
            </a:r>
            <a:endPar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endParaRPr>
          </a:p>
          <a:p>
            <a:pPr marL="793115" algn="just">
              <a:spcAft>
                <a:spcPts val="0"/>
              </a:spcAft>
            </a:pPr>
            <a:endPar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lvl="0" indent="-342900" algn="just">
              <a:spcAft>
                <a:spcPts val="0"/>
              </a:spcAft>
              <a:buFont typeface="Wingdings"/>
              <a:buChar char=""/>
            </a:pP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統計調査</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lvl="0" algn="just">
              <a:spcAft>
                <a:spcPts val="0"/>
              </a:spcAft>
            </a:pPr>
            <a:r>
              <a:rPr lang="ja-JP" altLang="en-US" sz="1600" kern="100" dirty="0">
                <a:solidFill>
                  <a:schemeClr val="tx1"/>
                </a:solidFill>
                <a:latin typeface="ＭＳ Ｐゴシック" pitchFamily="50" charset="-128"/>
                <a:ea typeface="ＭＳ Ｐゴシック" pitchFamily="50" charset="-128"/>
                <a:cs typeface="Times New Roman"/>
              </a:rPr>
              <a:t>　　　＊</a:t>
            </a:r>
            <a:r>
              <a:rPr lang="ja-JP" altLang="ja-JP" sz="1600" kern="100" dirty="0">
                <a:solidFill>
                  <a:schemeClr val="tx1"/>
                </a:solidFill>
                <a:latin typeface="ＭＳ Ｐゴシック" pitchFamily="50" charset="-128"/>
                <a:ea typeface="ＭＳ Ｐゴシック" pitchFamily="50" charset="-128"/>
                <a:cs typeface="Times New Roman"/>
              </a:rPr>
              <a:t>アルミニウム二次合金地金・同二次地金の生産、出荷及び原料消費等</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spcAft>
                <a:spcPts val="0"/>
              </a:spcAft>
            </a:pPr>
            <a:r>
              <a:rPr lang="ja-JP" altLang="en-US" sz="1600" kern="100" dirty="0">
                <a:solidFill>
                  <a:schemeClr val="tx1"/>
                </a:solidFill>
                <a:latin typeface="ＭＳ Ｐゴシック" pitchFamily="50" charset="-128"/>
                <a:ea typeface="ＭＳ Ｐゴシック" pitchFamily="50" charset="-128"/>
                <a:cs typeface="Times New Roman"/>
              </a:rPr>
              <a:t>　　　＊</a:t>
            </a:r>
            <a:r>
              <a:rPr lang="ja-JP" altLang="ja-JP" sz="1600" kern="100" dirty="0">
                <a:solidFill>
                  <a:schemeClr val="tx1"/>
                </a:solidFill>
                <a:latin typeface="ＭＳ Ｐゴシック" pitchFamily="50" charset="-128"/>
                <a:ea typeface="ＭＳ Ｐゴシック" pitchFamily="50" charset="-128"/>
                <a:cs typeface="Times New Roman"/>
              </a:rPr>
              <a:t>アルミニウム地金、アルミニウム合金地金、アルミニウムくず及び金属珪素</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spcAft>
                <a:spcPts val="0"/>
              </a:spcAft>
            </a:pPr>
            <a:r>
              <a:rPr lang="en-US" altLang="ja-JP" sz="1600" kern="100" dirty="0">
                <a:solidFill>
                  <a:schemeClr val="tx1"/>
                </a:solidFill>
                <a:latin typeface="ＭＳ Ｐゴシック" pitchFamily="50" charset="-128"/>
                <a:ea typeface="ＭＳ Ｐゴシック" pitchFamily="50" charset="-128"/>
                <a:cs typeface="Times New Roman"/>
              </a:rPr>
              <a:t>           </a:t>
            </a:r>
            <a:r>
              <a:rPr lang="ja-JP" altLang="ja-JP" sz="1600" kern="100" dirty="0">
                <a:solidFill>
                  <a:schemeClr val="tx1"/>
                </a:solidFill>
                <a:latin typeface="ＭＳ Ｐゴシック" pitchFamily="50" charset="-128"/>
                <a:ea typeface="ＭＳ Ｐゴシック" pitchFamily="50" charset="-128"/>
                <a:cs typeface="Times New Roman"/>
              </a:rPr>
              <a:t>輸入通関実績</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spcAft>
                <a:spcPts val="0"/>
              </a:spcAft>
            </a:pPr>
            <a:r>
              <a:rPr lang="en-US" altLang="ja-JP" sz="1600" kern="100" dirty="0">
                <a:solidFill>
                  <a:schemeClr val="tx1"/>
                </a:solidFill>
                <a:latin typeface="ＭＳ Ｐゴシック" pitchFamily="50" charset="-128"/>
                <a:ea typeface="ＭＳ Ｐゴシック" pitchFamily="50" charset="-128"/>
                <a:cs typeface="Times New Roman"/>
              </a:rPr>
              <a:t>       * </a:t>
            </a:r>
            <a:r>
              <a:rPr lang="ja-JP" altLang="ja-JP" sz="1600" kern="100" dirty="0">
                <a:solidFill>
                  <a:schemeClr val="tx1"/>
                </a:solidFill>
                <a:latin typeface="ＭＳ Ｐゴシック" pitchFamily="50" charset="-128"/>
                <a:ea typeface="ＭＳ Ｐゴシック" pitchFamily="50" charset="-128"/>
                <a:cs typeface="Times New Roman"/>
              </a:rPr>
              <a:t>国内アルミニウム二次合金地金・同二次地金及び鋳物・ダイカスト用アルミニ</a:t>
            </a:r>
            <a:endParaRPr lang="en-US" altLang="ja-JP" sz="1600" kern="100" dirty="0">
              <a:solidFill>
                <a:schemeClr val="tx1"/>
              </a:solidFill>
              <a:latin typeface="ＭＳ Ｐゴシック" pitchFamily="50" charset="-128"/>
              <a:ea typeface="ＭＳ Ｐゴシック" pitchFamily="50" charset="-128"/>
              <a:cs typeface="Times New Roman"/>
            </a:endParaRPr>
          </a:p>
          <a:p>
            <a:pPr lvl="1" algn="just"/>
            <a:r>
              <a:rPr lang="en-US" altLang="ja-JP" sz="1600" kern="100" dirty="0">
                <a:solidFill>
                  <a:schemeClr val="tx1"/>
                </a:solidFill>
                <a:latin typeface="ＭＳ Ｐゴシック" pitchFamily="50" charset="-128"/>
                <a:ea typeface="ＭＳ Ｐゴシック" pitchFamily="50" charset="-128"/>
                <a:cs typeface="Times New Roman"/>
              </a:rPr>
              <a:t>    </a:t>
            </a:r>
            <a:r>
              <a:rPr lang="ja-JP" altLang="ja-JP" sz="1600" kern="100" dirty="0">
                <a:solidFill>
                  <a:schemeClr val="tx1"/>
                </a:solidFill>
                <a:latin typeface="ＭＳ Ｐゴシック" pitchFamily="50" charset="-128"/>
                <a:ea typeface="ＭＳ Ｐゴシック" pitchFamily="50" charset="-128"/>
                <a:cs typeface="Times New Roman"/>
              </a:rPr>
              <a:t>ウム合金地金（一次合金）需要</a:t>
            </a:r>
            <a:endParaRPr lang="en-US" altLang="ja-JP" sz="1600" kern="100" dirty="0">
              <a:solidFill>
                <a:schemeClr val="tx1"/>
              </a:solidFill>
              <a:latin typeface="ＭＳ Ｐゴシック" pitchFamily="50" charset="-128"/>
              <a:ea typeface="ＭＳ Ｐゴシック" pitchFamily="50" charset="-128"/>
              <a:cs typeface="Times New Roman"/>
            </a:endParaRPr>
          </a:p>
          <a:p>
            <a:pPr lvl="1" algn="just"/>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600" kern="100" dirty="0">
                <a:solidFill>
                  <a:schemeClr val="tx1"/>
                </a:solidFill>
                <a:latin typeface="ＭＳ Ｐゴシック" pitchFamily="50" charset="-128"/>
                <a:ea typeface="ＭＳ Ｐゴシック" pitchFamily="50" charset="-128"/>
                <a:cs typeface="Times New Roman"/>
              </a:rPr>
              <a:t>その他当業界に関連のある統計資料</a:t>
            </a:r>
            <a:r>
              <a:rPr lang="ja-JP" altLang="en-US" sz="1600" kern="100" dirty="0">
                <a:solidFill>
                  <a:schemeClr val="tx1"/>
                </a:solidFill>
                <a:latin typeface="ＭＳ Ｐゴシック" pitchFamily="50" charset="-128"/>
                <a:ea typeface="ＭＳ Ｐゴシック" pitchFamily="50" charset="-128"/>
                <a:cs typeface="Times New Roman"/>
              </a:rPr>
              <a:t>を調査</a:t>
            </a:r>
            <a:endParaRPr lang="ja-JP" altLang="ja-JP" sz="1600" kern="100" dirty="0">
              <a:solidFill>
                <a:schemeClr val="tx1"/>
              </a:solidFill>
              <a:effectLst/>
              <a:latin typeface="ＭＳ Ｐゴシック" panose="020B0600070205080204" pitchFamily="50" charset="-128"/>
              <a:ea typeface="ＭＳ Ｐゴシック" panose="020B0600070205080204" pitchFamily="50" charset="-128"/>
              <a:cs typeface="Times New Roman"/>
            </a:endParaRPr>
          </a:p>
        </p:txBody>
      </p:sp>
    </p:spTree>
    <p:extLst>
      <p:ext uri="{BB962C8B-B14F-4D97-AF65-F5344CB8AC3E}">
        <p14:creationId xmlns:p14="http://schemas.microsoft.com/office/powerpoint/2010/main" val="1480968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95122"/>
            <a:ext cx="7272808" cy="470734"/>
          </a:xfrm>
          <a:solidFill>
            <a:schemeClr val="accent1">
              <a:lumMod val="20000"/>
              <a:lumOff val="80000"/>
            </a:schemeClr>
          </a:solidFill>
        </p:spPr>
        <p:txBody>
          <a:bodyPr>
            <a:noAutofit/>
          </a:bodyPr>
          <a:lstStyle/>
          <a:p>
            <a:pPr lvl="0">
              <a:spcAft>
                <a:spcPts val="0"/>
              </a:spcAft>
            </a:pPr>
            <a:r>
              <a:rPr lang="ja-JP" altLang="en-US" sz="2800" kern="100" dirty="0">
                <a:solidFill>
                  <a:schemeClr val="tx1"/>
                </a:solidFill>
                <a:latin typeface="ＭＳ 明朝"/>
                <a:cs typeface="Times New Roman"/>
              </a:rPr>
              <a:t>　９．会員交流の場を提供しています</a:t>
            </a:r>
            <a:endParaRPr lang="ja-JP" altLang="ja-JP" sz="28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927835" y="1674904"/>
            <a:ext cx="7349989" cy="1379478"/>
          </a:xfrm>
        </p:spPr>
        <p:txBody>
          <a:bodyPr>
            <a:noAutofit/>
          </a:bodyPr>
          <a:lstStyle/>
          <a:p>
            <a:pPr marL="342900" lvl="0" indent="-342900" algn="just">
              <a:spcAft>
                <a:spcPts val="0"/>
              </a:spcAft>
              <a:buFont typeface="Wingdings"/>
              <a:buChar char=""/>
            </a:pPr>
            <a:r>
              <a:rPr lang="ja-JP" altLang="ja-JP" sz="1600" kern="100" dirty="0">
                <a:solidFill>
                  <a:schemeClr val="tx1"/>
                </a:solidFill>
                <a:latin typeface="+mn-ea"/>
                <a:cs typeface="Times New Roman"/>
              </a:rPr>
              <a:t>会員どうしの相互理解と､親睦のため、交流の機会を数多く用意しています</a:t>
            </a:r>
            <a:r>
              <a:rPr lang="ja-JP" altLang="en-US" sz="1600" kern="100" dirty="0">
                <a:solidFill>
                  <a:schemeClr val="tx1"/>
                </a:solidFill>
                <a:latin typeface="+mn-ea"/>
                <a:cs typeface="Times New Roman"/>
              </a:rPr>
              <a:t>。</a:t>
            </a:r>
            <a:endParaRPr lang="ja-JP" altLang="ja-JP" sz="1600" kern="100" dirty="0">
              <a:solidFill>
                <a:schemeClr val="tx1"/>
              </a:solidFill>
              <a:latin typeface="+mn-ea"/>
              <a:cs typeface="Times New Roman"/>
            </a:endParaRPr>
          </a:p>
          <a:p>
            <a:pPr marL="342900" lvl="0" indent="-342900" algn="just">
              <a:spcAft>
                <a:spcPts val="0"/>
              </a:spcAft>
              <a:buFont typeface="Wingdings"/>
              <a:buChar char=""/>
            </a:pPr>
            <a:r>
              <a:rPr lang="ja-JP" altLang="ja-JP" sz="1600" kern="100" dirty="0">
                <a:solidFill>
                  <a:schemeClr val="tx1"/>
                </a:solidFill>
                <a:latin typeface="+mn-ea"/>
                <a:cs typeface="Times New Roman"/>
              </a:rPr>
              <a:t>優良技能者表彰、労働安全優良事業所表彰などの顕彰事業を行っています。</a:t>
            </a:r>
            <a:endParaRPr lang="ja-JP" altLang="ja-JP" sz="1600" kern="100" dirty="0">
              <a:solidFill>
                <a:schemeClr val="tx1"/>
              </a:solidFill>
              <a:effectLst/>
              <a:latin typeface="+mn-ea"/>
              <a:cs typeface="Times New Roman"/>
            </a:endParaRPr>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043608" y="3054382"/>
            <a:ext cx="6753831"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spcAft>
                <a:spcPts val="0"/>
              </a:spcAft>
            </a:pPr>
            <a:r>
              <a:rPr lang="en-US" altLang="ja-JP" sz="1600" b="1" kern="100" dirty="0">
                <a:solidFill>
                  <a:srgbClr val="0000FF"/>
                </a:solidFill>
                <a:latin typeface="ＭＳ Ｐゴシック" pitchFamily="50" charset="-128"/>
                <a:ea typeface="ＭＳ Ｐゴシック" pitchFamily="50" charset="-128"/>
                <a:cs typeface="Times New Roman"/>
              </a:rPr>
              <a:t>(</a:t>
            </a:r>
            <a:r>
              <a:rPr lang="ja-JP" altLang="ja-JP" sz="1600" b="1" kern="100" dirty="0">
                <a:solidFill>
                  <a:srgbClr val="0000FF"/>
                </a:solidFill>
                <a:latin typeface="ＭＳ Ｐゴシック" pitchFamily="50" charset="-128"/>
                <a:ea typeface="ＭＳ Ｐゴシック" pitchFamily="50" charset="-128"/>
                <a:cs typeface="Times New Roman"/>
              </a:rPr>
              <a:t>最近の取り組み事例</a:t>
            </a:r>
            <a:r>
              <a:rPr lang="en-US" altLang="ja-JP" sz="1600" b="1" kern="100" dirty="0">
                <a:solidFill>
                  <a:srgbClr val="0000FF"/>
                </a:solidFill>
                <a:latin typeface="ＭＳ Ｐゴシック" pitchFamily="50" charset="-128"/>
                <a:ea typeface="ＭＳ Ｐゴシック" pitchFamily="50" charset="-128"/>
                <a:cs typeface="Times New Roman"/>
              </a:rPr>
              <a:t>)</a:t>
            </a:r>
          </a:p>
          <a:p>
            <a:pPr marL="800100" algn="just">
              <a:spcAft>
                <a:spcPts val="0"/>
              </a:spcAft>
            </a:pPr>
            <a:endParaRPr lang="ja-JP"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600" kern="100" dirty="0">
                <a:solidFill>
                  <a:schemeClr val="tx1"/>
                </a:solidFill>
                <a:latin typeface="ＭＳ Ｐゴシック" pitchFamily="50" charset="-128"/>
                <a:ea typeface="ＭＳ Ｐゴシック" pitchFamily="50" charset="-128"/>
                <a:cs typeface="Times New Roman"/>
              </a:rPr>
              <a:t>総会</a:t>
            </a:r>
            <a:r>
              <a:rPr lang="ja-JP" altLang="en-US" sz="1600" kern="100" dirty="0">
                <a:solidFill>
                  <a:schemeClr val="tx1"/>
                </a:solidFill>
                <a:latin typeface="ＭＳ Ｐゴシック" pitchFamily="50" charset="-128"/>
                <a:ea typeface="ＭＳ Ｐゴシック" pitchFamily="50" charset="-128"/>
                <a:cs typeface="Times New Roman"/>
              </a:rPr>
              <a:t>会場で 優良技能者表彰、労働安全優良事業所表彰を実施</a:t>
            </a:r>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marR="0" lvl="0" indent="-342900" algn="just" defTabSz="457200" rtl="0" eaLnBrk="1" fontAlgn="auto" latinLnBrk="0" hangingPunct="1">
              <a:lnSpc>
                <a:spcPct val="100000"/>
              </a:lnSpc>
              <a:spcBef>
                <a:spcPts val="0"/>
              </a:spcBef>
              <a:spcAft>
                <a:spcPts val="0"/>
              </a:spcAft>
              <a:buClrTx/>
              <a:buSzTx/>
              <a:buFont typeface="Wingdings"/>
              <a:buChar char=""/>
              <a:tabLst/>
              <a:defRPr/>
            </a:pPr>
            <a:r>
              <a:rPr kumimoji="0" lang="ja-JP" altLang="ja-JP" sz="1600" i="0" u="none" strike="noStrike" kern="100" cap="none" spc="0" normalizeH="0" baseline="0" noProof="0" dirty="0">
                <a:ln>
                  <a:noFill/>
                </a:ln>
                <a:solidFill>
                  <a:schemeClr val="tx1"/>
                </a:solidFill>
                <a:effectLst/>
                <a:uLnTx/>
                <a:uFillTx/>
                <a:latin typeface="ＭＳ Ｐゴシック" pitchFamily="50" charset="-128"/>
                <a:ea typeface="ＭＳ Ｐゴシック" pitchFamily="50" charset="-128"/>
                <a:cs typeface="Times New Roman"/>
              </a:rPr>
              <a:t>総会後</a:t>
            </a:r>
            <a:r>
              <a:rPr kumimoji="0" lang="ja-JP" altLang="en-US" sz="1600" i="0" u="none" strike="noStrike" kern="100" cap="none" spc="0" normalizeH="0" baseline="0" noProof="0" dirty="0">
                <a:ln>
                  <a:noFill/>
                </a:ln>
                <a:solidFill>
                  <a:schemeClr val="tx1"/>
                </a:solidFill>
                <a:effectLst/>
                <a:uLnTx/>
                <a:uFillTx/>
                <a:latin typeface="ＭＳ Ｐゴシック" pitchFamily="50" charset="-128"/>
                <a:ea typeface="ＭＳ Ｐゴシック" pitchFamily="50" charset="-128"/>
                <a:cs typeface="Times New Roman"/>
              </a:rPr>
              <a:t>に会員</a:t>
            </a:r>
            <a:r>
              <a:rPr kumimoji="0" lang="ja-JP" altLang="ja-JP" sz="1600" i="0" u="none" strike="noStrike" kern="100" cap="none" spc="0" normalizeH="0" baseline="0" noProof="0" dirty="0">
                <a:ln>
                  <a:noFill/>
                </a:ln>
                <a:solidFill>
                  <a:schemeClr val="tx1"/>
                </a:solidFill>
                <a:effectLst/>
                <a:uLnTx/>
                <a:uFillTx/>
                <a:latin typeface="ＭＳ Ｐゴシック" pitchFamily="50" charset="-128"/>
                <a:ea typeface="ＭＳ Ｐゴシック" pitchFamily="50" charset="-128"/>
                <a:cs typeface="Times New Roman"/>
              </a:rPr>
              <a:t>懇親パーティー</a:t>
            </a:r>
            <a:r>
              <a:rPr kumimoji="0" lang="ja-JP" altLang="en-US" sz="1600" i="0" u="none" strike="noStrike" kern="100" cap="none" spc="0" normalizeH="0" baseline="0" noProof="0" dirty="0">
                <a:ln>
                  <a:noFill/>
                </a:ln>
                <a:solidFill>
                  <a:schemeClr val="tx1"/>
                </a:solidFill>
                <a:effectLst/>
                <a:uLnTx/>
                <a:uFillTx/>
                <a:latin typeface="ＭＳ Ｐゴシック" pitchFamily="50" charset="-128"/>
                <a:ea typeface="ＭＳ Ｐゴシック" pitchFamily="50" charset="-128"/>
                <a:cs typeface="Times New Roman"/>
              </a:rPr>
              <a:t>を開催</a:t>
            </a:r>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en-US" altLang="ja-JP" sz="1600" kern="100" dirty="0">
                <a:solidFill>
                  <a:schemeClr val="tx1"/>
                </a:solidFill>
                <a:latin typeface="ＭＳ Ｐゴシック" pitchFamily="50" charset="-128"/>
                <a:ea typeface="ＭＳ Ｐゴシック" pitchFamily="50" charset="-128"/>
                <a:cs typeface="Times New Roman"/>
              </a:rPr>
              <a:t>R</a:t>
            </a:r>
            <a:r>
              <a:rPr lang="ja-JP" altLang="en-US" sz="1600" kern="100" dirty="0">
                <a:solidFill>
                  <a:schemeClr val="tx1"/>
                </a:solidFill>
                <a:latin typeface="ＭＳ Ｐゴシック" pitchFamily="50" charset="-128"/>
                <a:ea typeface="ＭＳ Ｐゴシック" pitchFamily="50" charset="-128"/>
                <a:cs typeface="Times New Roman"/>
              </a:rPr>
              <a:t>５年５月、協会創立５０周年記念行事を実施　　</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spcAft>
                <a:spcPts val="0"/>
              </a:spcAft>
            </a:pPr>
            <a:r>
              <a:rPr lang="ja-JP" altLang="en-US" sz="1600" kern="100" dirty="0">
                <a:solidFill>
                  <a:schemeClr val="tx1"/>
                </a:solidFill>
                <a:latin typeface="ＭＳ Ｐゴシック" pitchFamily="50" charset="-128"/>
                <a:ea typeface="ＭＳ Ｐゴシック" pitchFamily="50" charset="-128"/>
                <a:cs typeface="Times New Roman"/>
              </a:rPr>
              <a:t>　　　　　　： 感謝状贈呈式</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spcAft>
                <a:spcPts val="0"/>
              </a:spcAft>
            </a:pPr>
            <a:r>
              <a:rPr lang="ja-JP" altLang="en-US" sz="1600" kern="100" dirty="0">
                <a:solidFill>
                  <a:schemeClr val="tx1"/>
                </a:solidFill>
                <a:latin typeface="ＭＳ Ｐゴシック" pitchFamily="50" charset="-128"/>
                <a:ea typeface="ＭＳ Ｐゴシック" pitchFamily="50" charset="-128"/>
                <a:cs typeface="Times New Roman"/>
              </a:rPr>
              <a:t>　　　　　　： 記念講演会</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spcAft>
                <a:spcPts val="0"/>
              </a:spcAft>
            </a:pPr>
            <a:r>
              <a:rPr lang="ja-JP" altLang="en-US" sz="1600" kern="100" dirty="0">
                <a:solidFill>
                  <a:schemeClr val="tx1"/>
                </a:solidFill>
                <a:latin typeface="ＭＳ Ｐゴシック" pitchFamily="50" charset="-128"/>
                <a:ea typeface="ＭＳ Ｐゴシック" pitchFamily="50" charset="-128"/>
                <a:cs typeface="Times New Roman"/>
              </a:rPr>
              <a:t>　　　　　　： 記念祝賀会</a:t>
            </a:r>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en-US" sz="1600" kern="100" dirty="0">
                <a:solidFill>
                  <a:schemeClr val="tx1"/>
                </a:solidFill>
                <a:latin typeface="ＭＳ Ｐゴシック" pitchFamily="50" charset="-128"/>
                <a:ea typeface="ＭＳ Ｐゴシック" pitchFamily="50" charset="-128"/>
                <a:cs typeface="Times New Roman"/>
              </a:rPr>
              <a:t>新年</a:t>
            </a:r>
            <a:r>
              <a:rPr lang="ja-JP" altLang="ja-JP" sz="1600" kern="100" dirty="0">
                <a:solidFill>
                  <a:schemeClr val="tx1"/>
                </a:solidFill>
                <a:latin typeface="ＭＳ Ｐゴシック" pitchFamily="50" charset="-128"/>
                <a:ea typeface="ＭＳ Ｐゴシック" pitchFamily="50" charset="-128"/>
                <a:cs typeface="Times New Roman"/>
              </a:rPr>
              <a:t>賀詞</a:t>
            </a:r>
            <a:r>
              <a:rPr lang="ja-JP" altLang="en-US" sz="1600" kern="100" dirty="0">
                <a:solidFill>
                  <a:schemeClr val="tx1"/>
                </a:solidFill>
                <a:latin typeface="ＭＳ Ｐゴシック" pitchFamily="50" charset="-128"/>
                <a:ea typeface="ＭＳ Ｐゴシック" pitchFamily="50" charset="-128"/>
                <a:cs typeface="Times New Roman"/>
              </a:rPr>
              <a:t>交換</a:t>
            </a:r>
            <a:r>
              <a:rPr lang="ja-JP" altLang="ja-JP" sz="1600" kern="100" dirty="0">
                <a:solidFill>
                  <a:schemeClr val="tx1"/>
                </a:solidFill>
                <a:latin typeface="ＭＳ Ｐゴシック" pitchFamily="50" charset="-128"/>
                <a:ea typeface="ＭＳ Ｐゴシック" pitchFamily="50" charset="-128"/>
                <a:cs typeface="Times New Roman"/>
              </a:rPr>
              <a:t>会</a:t>
            </a:r>
            <a:r>
              <a:rPr lang="ja-JP" altLang="en-US" sz="1600" kern="100" dirty="0">
                <a:solidFill>
                  <a:schemeClr val="tx1"/>
                </a:solidFill>
                <a:latin typeface="ＭＳ Ｐゴシック" pitchFamily="50" charset="-128"/>
                <a:ea typeface="ＭＳ Ｐゴシック" pitchFamily="50" charset="-128"/>
                <a:cs typeface="Times New Roman"/>
              </a:rPr>
              <a:t>を開催　（</a:t>
            </a:r>
            <a:r>
              <a:rPr lang="ja-JP" altLang="ja-JP" sz="1600" kern="100" dirty="0">
                <a:solidFill>
                  <a:schemeClr val="tx1"/>
                </a:solidFill>
                <a:latin typeface="ＭＳ Ｐゴシック" pitchFamily="50" charset="-128"/>
                <a:ea typeface="ＭＳ Ｐゴシック" pitchFamily="50" charset="-128"/>
                <a:cs typeface="Times New Roman"/>
              </a:rPr>
              <a:t>東京､大阪</a:t>
            </a:r>
            <a:r>
              <a:rPr lang="ja-JP" altLang="en-US" sz="1600" kern="100" dirty="0">
                <a:solidFill>
                  <a:schemeClr val="tx1"/>
                </a:solidFill>
                <a:latin typeface="ＭＳ Ｐゴシック" pitchFamily="50" charset="-128"/>
                <a:ea typeface="ＭＳ Ｐゴシック" pitchFamily="50" charset="-128"/>
                <a:cs typeface="Times New Roman"/>
              </a:rPr>
              <a:t>）</a:t>
            </a:r>
            <a:endParaRPr lang="ja-JP"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600" kern="100" dirty="0">
                <a:solidFill>
                  <a:schemeClr val="tx1"/>
                </a:solidFill>
                <a:latin typeface="ＭＳ Ｐゴシック" pitchFamily="50" charset="-128"/>
                <a:ea typeface="ＭＳ Ｐゴシック" pitchFamily="50" charset="-128"/>
                <a:cs typeface="Times New Roman"/>
              </a:rPr>
              <a:t>会員懇親ゴルフ会を開催</a:t>
            </a:r>
            <a:r>
              <a:rPr lang="ja-JP" altLang="en-US" sz="1600" kern="100" dirty="0">
                <a:solidFill>
                  <a:schemeClr val="tx1"/>
                </a:solidFill>
                <a:latin typeface="ＭＳ Ｐゴシック" pitchFamily="50" charset="-128"/>
                <a:ea typeface="ＭＳ Ｐゴシック" pitchFamily="50" charset="-128"/>
                <a:cs typeface="Times New Roman"/>
              </a:rPr>
              <a:t>（年２回　：</a:t>
            </a:r>
            <a:r>
              <a:rPr lang="ja-JP" altLang="ja-JP" sz="1600" kern="100" dirty="0">
                <a:solidFill>
                  <a:schemeClr val="tx1"/>
                </a:solidFill>
                <a:latin typeface="ＭＳ Ｐゴシック" pitchFamily="50" charset="-128"/>
                <a:ea typeface="ＭＳ Ｐゴシック" pitchFamily="50" charset="-128"/>
                <a:cs typeface="Times New Roman"/>
              </a:rPr>
              <a:t>春</a:t>
            </a:r>
            <a:r>
              <a:rPr lang="en-US" altLang="ja-JP" sz="1600" kern="100" dirty="0">
                <a:solidFill>
                  <a:schemeClr val="tx1"/>
                </a:solidFill>
                <a:latin typeface="ＭＳ Ｐゴシック" pitchFamily="50" charset="-128"/>
                <a:ea typeface="ＭＳ Ｐゴシック" pitchFamily="50" charset="-128"/>
                <a:cs typeface="Times New Roman"/>
              </a:rPr>
              <a:t>(</a:t>
            </a:r>
            <a:r>
              <a:rPr lang="ja-JP" altLang="ja-JP" sz="1600" kern="100" dirty="0">
                <a:solidFill>
                  <a:schemeClr val="tx1"/>
                </a:solidFill>
                <a:latin typeface="ＭＳ Ｐゴシック" pitchFamily="50" charset="-128"/>
                <a:ea typeface="ＭＳ Ｐゴシック" pitchFamily="50" charset="-128"/>
                <a:cs typeface="Times New Roman"/>
              </a:rPr>
              <a:t>関西</a:t>
            </a:r>
            <a:r>
              <a:rPr lang="en-US" altLang="ja-JP" sz="1600" kern="100" dirty="0">
                <a:solidFill>
                  <a:schemeClr val="tx1"/>
                </a:solidFill>
                <a:latin typeface="ＭＳ Ｐゴシック" pitchFamily="50" charset="-128"/>
                <a:ea typeface="ＭＳ Ｐゴシック" pitchFamily="50" charset="-128"/>
                <a:cs typeface="Times New Roman"/>
              </a:rPr>
              <a:t>)</a:t>
            </a:r>
            <a:r>
              <a:rPr lang="ja-JP" altLang="en-US" sz="1600" kern="100" dirty="0">
                <a:solidFill>
                  <a:schemeClr val="tx1"/>
                </a:solidFill>
                <a:latin typeface="ＭＳ Ｐゴシック" pitchFamily="50" charset="-128"/>
                <a:ea typeface="ＭＳ Ｐゴシック" pitchFamily="50" charset="-128"/>
                <a:cs typeface="Times New Roman"/>
              </a:rPr>
              <a:t>、</a:t>
            </a:r>
            <a:r>
              <a:rPr lang="ja-JP" altLang="ja-JP" sz="1600" kern="100" dirty="0">
                <a:solidFill>
                  <a:schemeClr val="tx1"/>
                </a:solidFill>
                <a:latin typeface="ＭＳ Ｐゴシック" pitchFamily="50" charset="-128"/>
                <a:ea typeface="ＭＳ Ｐゴシック" pitchFamily="50" charset="-128"/>
                <a:cs typeface="Times New Roman"/>
              </a:rPr>
              <a:t>秋</a:t>
            </a:r>
            <a:r>
              <a:rPr lang="en-US" altLang="ja-JP" sz="1600" kern="100" dirty="0">
                <a:solidFill>
                  <a:schemeClr val="tx1"/>
                </a:solidFill>
                <a:latin typeface="ＭＳ Ｐゴシック" pitchFamily="50" charset="-128"/>
                <a:ea typeface="ＭＳ Ｐゴシック" pitchFamily="50" charset="-128"/>
                <a:cs typeface="Times New Roman"/>
              </a:rPr>
              <a:t>(</a:t>
            </a:r>
            <a:r>
              <a:rPr lang="ja-JP" altLang="ja-JP" sz="1600" kern="100" dirty="0">
                <a:solidFill>
                  <a:schemeClr val="tx1"/>
                </a:solidFill>
                <a:latin typeface="ＭＳ Ｐゴシック" pitchFamily="50" charset="-128"/>
                <a:ea typeface="ＭＳ Ｐゴシック" pitchFamily="50" charset="-128"/>
                <a:cs typeface="Times New Roman"/>
              </a:rPr>
              <a:t>関東</a:t>
            </a:r>
            <a:r>
              <a:rPr lang="en-US" altLang="ja-JP" sz="1600" kern="100" dirty="0">
                <a:solidFill>
                  <a:schemeClr val="tx1"/>
                </a:solidFill>
                <a:latin typeface="ＭＳ Ｐゴシック" pitchFamily="50" charset="-128"/>
                <a:ea typeface="ＭＳ Ｐゴシック" pitchFamily="50" charset="-128"/>
                <a:cs typeface="Times New Roman"/>
              </a:rPr>
              <a:t>)</a:t>
            </a:r>
            <a:r>
              <a:rPr lang="ja-JP" altLang="en-US" sz="1600" kern="100" dirty="0">
                <a:solidFill>
                  <a:schemeClr val="tx1"/>
                </a:solidFill>
                <a:latin typeface="ＭＳ Ｐゴシック" pitchFamily="50" charset="-128"/>
                <a:ea typeface="ＭＳ Ｐゴシック" pitchFamily="50" charset="-128"/>
                <a:cs typeface="Times New Roman"/>
              </a:rPr>
              <a:t>　）</a:t>
            </a:r>
            <a:endParaRPr lang="ja-JP"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600" kern="100" dirty="0">
                <a:solidFill>
                  <a:schemeClr val="tx1"/>
                </a:solidFill>
                <a:latin typeface="ＭＳ Ｐゴシック" pitchFamily="50" charset="-128"/>
                <a:ea typeface="ＭＳ Ｐゴシック" pitchFamily="50" charset="-128"/>
                <a:cs typeface="Times New Roman"/>
              </a:rPr>
              <a:t>非鉄金属</a:t>
            </a:r>
            <a:r>
              <a:rPr lang="en-US" altLang="ja-JP" sz="1600" kern="100" dirty="0">
                <a:solidFill>
                  <a:schemeClr val="tx1"/>
                </a:solidFill>
                <a:latin typeface="ＭＳ Ｐゴシック" pitchFamily="50" charset="-128"/>
                <a:ea typeface="ＭＳ Ｐゴシック" pitchFamily="50" charset="-128"/>
                <a:cs typeface="Times New Roman"/>
              </a:rPr>
              <a:t>7</a:t>
            </a:r>
            <a:r>
              <a:rPr lang="ja-JP" altLang="ja-JP" sz="1600" kern="100" dirty="0">
                <a:solidFill>
                  <a:schemeClr val="tx1"/>
                </a:solidFill>
                <a:latin typeface="ＭＳ Ｐゴシック" pitchFamily="50" charset="-128"/>
                <a:ea typeface="ＭＳ Ｐゴシック" pitchFamily="50" charset="-128"/>
                <a:cs typeface="Times New Roman"/>
              </a:rPr>
              <a:t>団体で作る「非鉄金属ネットワーク協議会（ネット</a:t>
            </a:r>
            <a:r>
              <a:rPr lang="en-US" altLang="ja-JP" sz="1600" kern="100" dirty="0">
                <a:solidFill>
                  <a:schemeClr val="tx1"/>
                </a:solidFill>
                <a:latin typeface="ＭＳ Ｐゴシック" pitchFamily="50" charset="-128"/>
                <a:ea typeface="ＭＳ Ｐゴシック" pitchFamily="50" charset="-128"/>
                <a:cs typeface="Times New Roman"/>
              </a:rPr>
              <a:t>7</a:t>
            </a:r>
            <a:r>
              <a:rPr lang="ja-JP" altLang="ja-JP" sz="1600" kern="100" dirty="0">
                <a:solidFill>
                  <a:schemeClr val="tx1"/>
                </a:solidFill>
                <a:latin typeface="ＭＳ Ｐゴシック" pitchFamily="50" charset="-128"/>
                <a:ea typeface="ＭＳ Ｐゴシック" pitchFamily="50" charset="-128"/>
                <a:cs typeface="Times New Roman"/>
              </a:rPr>
              <a:t>）」</a:t>
            </a:r>
            <a:r>
              <a:rPr lang="ja-JP" altLang="en-US" sz="1600" kern="100" dirty="0">
                <a:solidFill>
                  <a:schemeClr val="tx1"/>
                </a:solidFill>
                <a:latin typeface="ＭＳ Ｐゴシック" pitchFamily="50" charset="-128"/>
                <a:ea typeface="ＭＳ Ｐゴシック" pitchFamily="50" charset="-128"/>
                <a:cs typeface="Times New Roman"/>
              </a:rPr>
              <a:t>の</a:t>
            </a:r>
            <a:r>
              <a:rPr lang="ja-JP" altLang="ja-JP" sz="1600" kern="100" dirty="0">
                <a:solidFill>
                  <a:schemeClr val="tx1"/>
                </a:solidFill>
                <a:latin typeface="ＭＳ Ｐゴシック" pitchFamily="50" charset="-128"/>
                <a:ea typeface="ＭＳ Ｐゴシック" pitchFamily="50" charset="-128"/>
                <a:cs typeface="Times New Roman"/>
              </a:rPr>
              <a:t>活動に参加</a:t>
            </a:r>
            <a:endParaRPr lang="ja-JP" altLang="ja-JP" sz="1600" kern="100" dirty="0">
              <a:solidFill>
                <a:schemeClr val="tx1"/>
              </a:solidFill>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27618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63688" y="692696"/>
            <a:ext cx="5328592" cy="648072"/>
          </a:xfrm>
        </p:spPr>
        <p:txBody>
          <a:bodyPr>
            <a:normAutofit/>
          </a:bodyPr>
          <a:lstStyle/>
          <a:p>
            <a:pPr algn="ctr"/>
            <a:r>
              <a:rPr kumimoji="1" lang="ja-JP" altLang="en-US" sz="3200" dirty="0">
                <a:solidFill>
                  <a:schemeClr val="tx1"/>
                </a:solidFill>
              </a:rPr>
              <a:t>目　次</a:t>
            </a:r>
          </a:p>
        </p:txBody>
      </p:sp>
      <p:sp>
        <p:nvSpPr>
          <p:cNvPr id="4" name="コンテンツ プレースホルダー 2">
            <a:extLst>
              <a:ext uri="{FF2B5EF4-FFF2-40B4-BE49-F238E27FC236}">
                <a16:creationId xmlns:a16="http://schemas.microsoft.com/office/drawing/2014/main" id="{4F9F8E13-2EE3-D41C-483D-855A12BC8CEE}"/>
              </a:ext>
            </a:extLst>
          </p:cNvPr>
          <p:cNvSpPr txBox="1">
            <a:spLocks/>
          </p:cNvSpPr>
          <p:nvPr/>
        </p:nvSpPr>
        <p:spPr>
          <a:xfrm>
            <a:off x="2195736" y="1844824"/>
            <a:ext cx="5040560" cy="4536504"/>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１．技術</a:t>
            </a:r>
            <a:r>
              <a:rPr lang="ja-JP" altLang="ja-JP" sz="2400" b="1" kern="100" dirty="0">
                <a:solidFill>
                  <a:schemeClr val="tx1"/>
                </a:solidFill>
                <a:latin typeface="ＭＳ Ｐゴシック" pitchFamily="50" charset="-128"/>
                <a:ea typeface="ＭＳ Ｐゴシック" pitchFamily="50" charset="-128"/>
                <a:cs typeface="Times New Roman"/>
              </a:rPr>
              <a:t>術</a:t>
            </a:r>
            <a:r>
              <a:rPr lang="ja-JP" altLang="en-US" sz="2400" b="1" kern="100" dirty="0">
                <a:solidFill>
                  <a:schemeClr val="tx1"/>
                </a:solidFill>
                <a:latin typeface="ＭＳ Ｐゴシック" pitchFamily="50" charset="-128"/>
                <a:ea typeface="ＭＳ Ｐゴシック" pitchFamily="50" charset="-128"/>
                <a:cs typeface="Times New Roman"/>
              </a:rPr>
              <a:t>的課題に取り組んでいます</a:t>
            </a:r>
            <a:endParaRPr lang="ja-JP" altLang="ja-JP" sz="2400" b="1" kern="100" dirty="0">
              <a:solidFill>
                <a:schemeClr val="tx1"/>
              </a:solidFill>
              <a:latin typeface="ＭＳ Ｐゴシック" pitchFamily="50" charset="-128"/>
              <a:ea typeface="ＭＳ Ｐゴシック" pitchFamily="50" charset="-128"/>
              <a:cs typeface="Times New Roman"/>
            </a:endParaRP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２．</a:t>
            </a:r>
            <a:r>
              <a:rPr lang="ja-JP" altLang="ja-JP" sz="2400" b="1" kern="100" dirty="0">
                <a:solidFill>
                  <a:schemeClr val="tx1"/>
                </a:solidFill>
                <a:latin typeface="ＭＳ Ｐゴシック" pitchFamily="50" charset="-128"/>
                <a:ea typeface="ＭＳ Ｐゴシック" pitchFamily="50" charset="-128"/>
                <a:cs typeface="Times New Roman"/>
              </a:rPr>
              <a:t>溶解技能者検定事業を</a:t>
            </a:r>
            <a:r>
              <a:rPr lang="ja-JP" altLang="en-US" sz="2400" b="1" kern="100" dirty="0">
                <a:solidFill>
                  <a:schemeClr val="tx1"/>
                </a:solidFill>
                <a:latin typeface="ＭＳ Ｐゴシック" pitchFamily="50" charset="-128"/>
                <a:ea typeface="ＭＳ Ｐゴシック" pitchFamily="50" charset="-128"/>
                <a:cs typeface="Times New Roman"/>
              </a:rPr>
              <a:t>実施</a:t>
            </a:r>
            <a:r>
              <a:rPr lang="ja-JP" altLang="ja-JP" sz="2400" b="1" kern="100" dirty="0">
                <a:solidFill>
                  <a:schemeClr val="tx1"/>
                </a:solidFill>
                <a:latin typeface="ＭＳ Ｐゴシック" pitchFamily="50" charset="-128"/>
                <a:ea typeface="ＭＳ Ｐゴシック" pitchFamily="50" charset="-128"/>
                <a:cs typeface="Times New Roman"/>
              </a:rPr>
              <a:t>しています</a:t>
            </a:r>
            <a:endParaRPr lang="en-US" altLang="ja-JP" sz="2400" b="1" kern="100" dirty="0">
              <a:solidFill>
                <a:schemeClr val="tx1"/>
              </a:solidFill>
              <a:latin typeface="ＭＳ Ｐゴシック" pitchFamily="50" charset="-128"/>
              <a:ea typeface="ＭＳ Ｐゴシック" pitchFamily="50" charset="-128"/>
              <a:cs typeface="Times New Roman"/>
            </a:endParaRP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３．</a:t>
            </a:r>
            <a:r>
              <a:rPr lang="ja-JP" altLang="ja-JP" sz="2400" b="1" kern="100" dirty="0">
                <a:solidFill>
                  <a:schemeClr val="tx1"/>
                </a:solidFill>
                <a:latin typeface="ＭＳ Ｐゴシック" pitchFamily="50" charset="-128"/>
                <a:ea typeface="ＭＳ Ｐゴシック" pitchFamily="50" charset="-128"/>
                <a:cs typeface="Times New Roman"/>
              </a:rPr>
              <a:t>環境</a:t>
            </a:r>
            <a:r>
              <a:rPr lang="ja-JP" altLang="en-US" sz="2400" b="1" kern="100" dirty="0">
                <a:solidFill>
                  <a:schemeClr val="tx1"/>
                </a:solidFill>
                <a:latin typeface="ＭＳ Ｐゴシック" pitchFamily="50" charset="-128"/>
                <a:ea typeface="ＭＳ Ｐゴシック" pitchFamily="50" charset="-128"/>
                <a:cs typeface="Times New Roman"/>
              </a:rPr>
              <a:t>に関する課題に取り組んでいます</a:t>
            </a:r>
            <a:endParaRPr lang="ja-JP" altLang="ja-JP" sz="2400" b="1" kern="100" dirty="0">
              <a:solidFill>
                <a:schemeClr val="tx1"/>
              </a:solidFill>
              <a:latin typeface="ＭＳ Ｐゴシック" pitchFamily="50" charset="-128"/>
              <a:ea typeface="ＭＳ Ｐゴシック" pitchFamily="50" charset="-128"/>
              <a:cs typeface="Times New Roman"/>
            </a:endParaRP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４．</a:t>
            </a:r>
            <a:r>
              <a:rPr lang="ja-JP" altLang="ja-JP" sz="2400" b="1" kern="100" dirty="0">
                <a:solidFill>
                  <a:schemeClr val="tx1"/>
                </a:solidFill>
                <a:latin typeface="ＭＳ Ｐゴシック" pitchFamily="50" charset="-128"/>
                <a:ea typeface="ＭＳ Ｐゴシック" pitchFamily="50" charset="-128"/>
                <a:cs typeface="Times New Roman"/>
              </a:rPr>
              <a:t>事故などの情報共有に力を入れています</a:t>
            </a: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５．</a:t>
            </a:r>
            <a:r>
              <a:rPr lang="ja-JP" altLang="ja-JP" sz="2400" b="1" kern="100" dirty="0">
                <a:solidFill>
                  <a:schemeClr val="tx1"/>
                </a:solidFill>
                <a:latin typeface="ＭＳ Ｐゴシック" pitchFamily="50" charset="-128"/>
                <a:ea typeface="ＭＳ Ｐゴシック" pitchFamily="50" charset="-128"/>
                <a:cs typeface="Times New Roman"/>
              </a:rPr>
              <a:t>中小企業対策に取り組んでいます</a:t>
            </a: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６．</a:t>
            </a:r>
            <a:r>
              <a:rPr lang="ja-JP" altLang="ja-JP" sz="2400" b="1" kern="100" dirty="0">
                <a:solidFill>
                  <a:schemeClr val="tx1"/>
                </a:solidFill>
                <a:latin typeface="ＭＳ Ｐゴシック" pitchFamily="50" charset="-128"/>
                <a:ea typeface="ＭＳ Ｐゴシック" pitchFamily="50" charset="-128"/>
                <a:cs typeface="Times New Roman"/>
              </a:rPr>
              <a:t>関係機関との連携に力を入れています</a:t>
            </a: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７．</a:t>
            </a:r>
            <a:r>
              <a:rPr lang="ja-JP" altLang="ja-JP" sz="2400" b="1" kern="100" dirty="0">
                <a:solidFill>
                  <a:schemeClr val="tx1"/>
                </a:solidFill>
                <a:latin typeface="ＭＳ Ｐゴシック" pitchFamily="50" charset="-128"/>
                <a:ea typeface="ＭＳ Ｐゴシック" pitchFamily="50" charset="-128"/>
                <a:cs typeface="Times New Roman"/>
              </a:rPr>
              <a:t>政府に対して政策提言をしています</a:t>
            </a: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８．</a:t>
            </a:r>
            <a:r>
              <a:rPr lang="ja-JP" altLang="ja-JP" sz="2400" b="1" kern="100" dirty="0">
                <a:solidFill>
                  <a:schemeClr val="tx1"/>
                </a:solidFill>
                <a:latin typeface="ＭＳ Ｐゴシック" pitchFamily="50" charset="-128"/>
                <a:ea typeface="ＭＳ Ｐゴシック" pitchFamily="50" charset="-128"/>
                <a:cs typeface="Times New Roman"/>
              </a:rPr>
              <a:t>各種統計調査に力を入れています</a:t>
            </a:r>
          </a:p>
          <a:p>
            <a:pPr marL="0" indent="0" algn="just">
              <a:lnSpc>
                <a:spcPct val="130000"/>
              </a:lnSpc>
              <a:buNone/>
            </a:pPr>
            <a:r>
              <a:rPr lang="ja-JP" altLang="en-US" sz="2400" b="1" kern="100" dirty="0">
                <a:solidFill>
                  <a:schemeClr val="tx1"/>
                </a:solidFill>
                <a:latin typeface="ＭＳ Ｐゴシック" pitchFamily="50" charset="-128"/>
                <a:ea typeface="ＭＳ Ｐゴシック" pitchFamily="50" charset="-128"/>
                <a:cs typeface="Times New Roman"/>
              </a:rPr>
              <a:t>９．</a:t>
            </a:r>
            <a:r>
              <a:rPr lang="ja-JP" altLang="ja-JP" sz="2400" b="1" kern="100" dirty="0">
                <a:solidFill>
                  <a:schemeClr val="tx1"/>
                </a:solidFill>
                <a:latin typeface="ＭＳ Ｐゴシック" pitchFamily="50" charset="-128"/>
                <a:ea typeface="ＭＳ Ｐゴシック" pitchFamily="50" charset="-128"/>
                <a:cs typeface="Times New Roman"/>
              </a:rPr>
              <a:t>会員交流の場を提供しています</a:t>
            </a:r>
          </a:p>
          <a:p>
            <a:pPr algn="just">
              <a:buFont typeface="+mj-lt"/>
              <a:buAutoNum type="arabicPeriod"/>
            </a:pPr>
            <a:endParaRPr lang="ja-JP" altLang="ja-JP" sz="2000" kern="100" dirty="0">
              <a:latin typeface="ＭＳ 明朝"/>
              <a:cs typeface="Times New Roman"/>
            </a:endParaRPr>
          </a:p>
          <a:p>
            <a:endParaRPr lang="ja-JP" altLang="en-US" sz="2000" dirty="0"/>
          </a:p>
        </p:txBody>
      </p:sp>
    </p:spTree>
    <p:extLst>
      <p:ext uri="{BB962C8B-B14F-4D97-AF65-F5344CB8AC3E}">
        <p14:creationId xmlns:p14="http://schemas.microsoft.com/office/powerpoint/2010/main" val="423971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6808800" cy="432048"/>
          </a:xfrm>
          <a:solidFill>
            <a:schemeClr val="accent1">
              <a:lumMod val="20000"/>
              <a:lumOff val="80000"/>
            </a:schemeClr>
          </a:solidFill>
        </p:spPr>
        <p:txBody>
          <a:bodyPr>
            <a:noAutofit/>
          </a:bodyPr>
          <a:lstStyle/>
          <a:p>
            <a:pPr lvl="0" algn="ctr">
              <a:spcAft>
                <a:spcPts val="0"/>
              </a:spcAft>
            </a:pPr>
            <a:r>
              <a:rPr lang="ja-JP" altLang="en-US" sz="2800" kern="100" dirty="0">
                <a:solidFill>
                  <a:schemeClr val="tx1"/>
                </a:solidFill>
                <a:latin typeface="ＭＳ 明朝"/>
                <a:cs typeface="Times New Roman"/>
              </a:rPr>
              <a:t>１．技術的課題に取り組んでいます</a:t>
            </a:r>
            <a:endParaRPr lang="ja-JP" altLang="ja-JP" sz="28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539552" y="1553680"/>
            <a:ext cx="7272808" cy="2664295"/>
          </a:xfrm>
        </p:spPr>
        <p:txBody>
          <a:bodyPr>
            <a:noAutofit/>
          </a:bodyPr>
          <a:lstStyle/>
          <a:p>
            <a:pPr lvl="0" algn="just">
              <a:buFont typeface="Wingdings"/>
              <a:buChar char=""/>
            </a:pPr>
            <a:r>
              <a:rPr lang="ja-JP" altLang="ja-JP" sz="1600" b="1" kern="100" dirty="0">
                <a:solidFill>
                  <a:schemeClr val="tx1"/>
                </a:solidFill>
                <a:latin typeface="ＭＳ 明朝"/>
                <a:cs typeface="Times New Roman"/>
              </a:rPr>
              <a:t>技術委員会</a:t>
            </a:r>
            <a:r>
              <a:rPr lang="ja-JP" altLang="ja-JP" sz="1600" kern="100" dirty="0">
                <a:solidFill>
                  <a:schemeClr val="tx1"/>
                </a:solidFill>
                <a:latin typeface="ＭＳ 明朝"/>
                <a:cs typeface="Times New Roman"/>
              </a:rPr>
              <a:t>を定期的に開催し、その時々の技術的な課題について意見交換</a:t>
            </a:r>
            <a:r>
              <a:rPr lang="ja-JP" altLang="en-US" sz="1600" kern="100" dirty="0">
                <a:solidFill>
                  <a:schemeClr val="tx1"/>
                </a:solidFill>
                <a:latin typeface="ＭＳ 明朝"/>
                <a:cs typeface="Times New Roman"/>
              </a:rPr>
              <a:t>や検討</a:t>
            </a:r>
            <a:r>
              <a:rPr lang="ja-JP" altLang="ja-JP" sz="1600" kern="100" dirty="0">
                <a:solidFill>
                  <a:schemeClr val="tx1"/>
                </a:solidFill>
                <a:latin typeface="ＭＳ 明朝"/>
                <a:cs typeface="Times New Roman"/>
              </a:rPr>
              <a:t>を行っています。</a:t>
            </a:r>
          </a:p>
          <a:p>
            <a:pPr lvl="0" algn="just">
              <a:buFont typeface="Wingdings"/>
              <a:buChar char=""/>
            </a:pPr>
            <a:r>
              <a:rPr lang="ja-JP" altLang="en-US" sz="1600" kern="100" dirty="0">
                <a:solidFill>
                  <a:schemeClr val="tx1"/>
                </a:solidFill>
                <a:latin typeface="ＭＳ 明朝"/>
                <a:cs typeface="Times New Roman"/>
              </a:rPr>
              <a:t>日本</a:t>
            </a:r>
            <a:r>
              <a:rPr lang="ja-JP" altLang="ja-JP" sz="1600" kern="100" dirty="0">
                <a:solidFill>
                  <a:schemeClr val="tx1"/>
                </a:solidFill>
                <a:latin typeface="ＭＳ 明朝"/>
                <a:cs typeface="Times New Roman"/>
              </a:rPr>
              <a:t>ダイカスト協会と共同で</a:t>
            </a:r>
            <a:r>
              <a:rPr lang="ja-JP" altLang="en-US" sz="1600" kern="100" dirty="0">
                <a:solidFill>
                  <a:schemeClr val="tx1"/>
                </a:solidFill>
                <a:latin typeface="ＭＳ 明朝"/>
                <a:cs typeface="Times New Roman"/>
              </a:rPr>
              <a:t>、</a:t>
            </a:r>
            <a:r>
              <a:rPr lang="ja-JP" altLang="ja-JP" sz="1600" kern="100" dirty="0">
                <a:solidFill>
                  <a:schemeClr val="tx1"/>
                </a:solidFill>
                <a:latin typeface="ＭＳ 明朝"/>
                <a:cs typeface="Times New Roman"/>
              </a:rPr>
              <a:t>新合金の開発</a:t>
            </a:r>
            <a:r>
              <a:rPr lang="ja-JP" altLang="en-US" sz="1600" kern="100" dirty="0">
                <a:solidFill>
                  <a:schemeClr val="tx1"/>
                </a:solidFill>
                <a:latin typeface="ＭＳ 明朝"/>
                <a:cs typeface="Times New Roman"/>
              </a:rPr>
              <a:t>と用途の</a:t>
            </a:r>
            <a:r>
              <a:rPr lang="ja-JP" altLang="ja-JP" sz="1600" kern="100" dirty="0">
                <a:solidFill>
                  <a:schemeClr val="tx1"/>
                </a:solidFill>
                <a:latin typeface="ＭＳ 明朝"/>
                <a:cs typeface="Times New Roman"/>
              </a:rPr>
              <a:t>拡大に取り組んでいます。</a:t>
            </a:r>
            <a:endParaRPr lang="en-US" altLang="ja-JP" sz="1600" kern="100" dirty="0">
              <a:solidFill>
                <a:schemeClr val="tx1"/>
              </a:solidFill>
              <a:latin typeface="ＭＳ 明朝"/>
              <a:cs typeface="Times New Roman"/>
            </a:endParaRPr>
          </a:p>
          <a:p>
            <a:pPr algn="just">
              <a:buFont typeface="Wingdings"/>
              <a:buChar char=""/>
            </a:pPr>
            <a:r>
              <a:rPr lang="ja-JP" altLang="en-US" sz="1600" b="1" kern="100" dirty="0">
                <a:solidFill>
                  <a:schemeClr val="tx1"/>
                </a:solidFill>
                <a:latin typeface="ＭＳ Ｐゴシック" pitchFamily="50" charset="-128"/>
                <a:ea typeface="ＭＳ Ｐゴシック" pitchFamily="50" charset="-128"/>
                <a:cs typeface="Times New Roman"/>
              </a:rPr>
              <a:t>鋳物・ダイカスト用アルミニウム合金地金などの</a:t>
            </a:r>
            <a:r>
              <a:rPr lang="en-US" altLang="ja-JP" sz="1600" b="1" kern="100" dirty="0">
                <a:solidFill>
                  <a:schemeClr val="tx1"/>
                </a:solidFill>
                <a:latin typeface="ＭＳ Ｐゴシック" pitchFamily="50" charset="-128"/>
                <a:ea typeface="ＭＳ Ｐゴシック" pitchFamily="50" charset="-128"/>
                <a:cs typeface="Times New Roman"/>
              </a:rPr>
              <a:t>JIS</a:t>
            </a:r>
            <a:r>
              <a:rPr lang="ja-JP" altLang="en-US" sz="1600" b="1" kern="100" dirty="0">
                <a:solidFill>
                  <a:schemeClr val="tx1"/>
                </a:solidFill>
                <a:latin typeface="ＭＳ Ｐゴシック" pitchFamily="50" charset="-128"/>
                <a:ea typeface="ＭＳ Ｐゴシック" pitchFamily="50" charset="-128"/>
                <a:cs typeface="Times New Roman"/>
              </a:rPr>
              <a:t>規格</a:t>
            </a:r>
            <a:r>
              <a:rPr lang="ja-JP" altLang="ja-JP" sz="1600" kern="100" dirty="0">
                <a:solidFill>
                  <a:schemeClr val="tx1"/>
                </a:solidFill>
                <a:latin typeface="ＭＳ 明朝"/>
                <a:cs typeface="Times New Roman"/>
              </a:rPr>
              <a:t>の策定</a:t>
            </a:r>
            <a:r>
              <a:rPr lang="ja-JP" altLang="en-US" sz="1600" kern="100" dirty="0">
                <a:solidFill>
                  <a:schemeClr val="tx1"/>
                </a:solidFill>
                <a:latin typeface="ＭＳ 明朝"/>
                <a:cs typeface="Times New Roman"/>
              </a:rPr>
              <a:t>のほか、他団体の策定する規格の制定・改正に協力しています。</a:t>
            </a:r>
            <a:endParaRPr lang="ja-JP" altLang="ja-JP" sz="1600" kern="100" dirty="0">
              <a:solidFill>
                <a:schemeClr val="tx1"/>
              </a:solidFill>
              <a:latin typeface="ＭＳ 明朝"/>
              <a:cs typeface="Times New Roman"/>
            </a:endParaRPr>
          </a:p>
          <a:p>
            <a:pPr lvl="0" algn="just">
              <a:buFont typeface="Wingdings"/>
              <a:buChar char=""/>
            </a:pPr>
            <a:r>
              <a:rPr lang="en-US" altLang="ja-JP" sz="1600" b="1" kern="100" dirty="0">
                <a:solidFill>
                  <a:schemeClr val="tx1"/>
                </a:solidFill>
                <a:latin typeface="ＭＳ Ｐゴシック" pitchFamily="50" charset="-128"/>
                <a:ea typeface="ＭＳ Ｐゴシック" pitchFamily="50" charset="-128"/>
                <a:cs typeface="Times New Roman"/>
              </a:rPr>
              <a:t>SDS</a:t>
            </a:r>
            <a:r>
              <a:rPr lang="ja-JP" altLang="en-US" sz="1600" b="1" kern="100" dirty="0">
                <a:solidFill>
                  <a:schemeClr val="tx1"/>
                </a:solidFill>
                <a:latin typeface="ＭＳ Ｐゴシック" pitchFamily="50" charset="-128"/>
                <a:ea typeface="ＭＳ Ｐゴシック" pitchFamily="50" charset="-128"/>
                <a:cs typeface="Times New Roman"/>
              </a:rPr>
              <a:t>（安全データシート）</a:t>
            </a:r>
            <a:r>
              <a:rPr lang="ja-JP" altLang="en-US" sz="1600" kern="100" dirty="0">
                <a:solidFill>
                  <a:schemeClr val="tx1"/>
                </a:solidFill>
                <a:latin typeface="ＭＳ Ｐゴシック" pitchFamily="50" charset="-128"/>
                <a:ea typeface="ＭＳ Ｐゴシック" pitchFamily="50" charset="-128"/>
                <a:cs typeface="Times New Roman"/>
              </a:rPr>
              <a:t>参考書式の策定</a:t>
            </a:r>
            <a:r>
              <a:rPr lang="ja-JP" altLang="ja-JP" sz="1600" kern="100" dirty="0">
                <a:solidFill>
                  <a:schemeClr val="tx1"/>
                </a:solidFill>
                <a:latin typeface="ＭＳ 明朝"/>
                <a:cs typeface="Times New Roman"/>
              </a:rPr>
              <a:t>に取り組んでいます。</a:t>
            </a:r>
          </a:p>
          <a:p>
            <a:pPr lvl="0" algn="just">
              <a:buFont typeface="Wingdings"/>
              <a:buChar char=""/>
            </a:pPr>
            <a:r>
              <a:rPr lang="ja-JP" altLang="ja-JP" sz="1600" kern="100" dirty="0">
                <a:solidFill>
                  <a:schemeClr val="tx1"/>
                </a:solidFill>
                <a:latin typeface="ＭＳ 明朝"/>
                <a:cs typeface="Times New Roman"/>
              </a:rPr>
              <a:t>分析用の</a:t>
            </a:r>
            <a:r>
              <a:rPr lang="ja-JP" altLang="ja-JP" sz="1600" b="1" kern="100" dirty="0">
                <a:solidFill>
                  <a:schemeClr val="tx1"/>
                </a:solidFill>
                <a:latin typeface="ＭＳ 明朝"/>
                <a:cs typeface="Times New Roman"/>
              </a:rPr>
              <a:t>標準試料</a:t>
            </a:r>
            <a:r>
              <a:rPr lang="ja-JP" altLang="ja-JP" sz="1600" kern="100" dirty="0">
                <a:solidFill>
                  <a:schemeClr val="tx1"/>
                </a:solidFill>
                <a:latin typeface="ＭＳ 明朝"/>
                <a:cs typeface="Times New Roman"/>
              </a:rPr>
              <a:t>を</a:t>
            </a:r>
            <a:r>
              <a:rPr lang="ja-JP" altLang="en-US" sz="1600" kern="100" dirty="0">
                <a:solidFill>
                  <a:schemeClr val="tx1"/>
                </a:solidFill>
                <a:latin typeface="ＭＳ 明朝"/>
                <a:cs typeface="Times New Roman"/>
              </a:rPr>
              <a:t>作製</a:t>
            </a:r>
            <a:r>
              <a:rPr lang="ja-JP" altLang="ja-JP" sz="1600" kern="100" dirty="0">
                <a:solidFill>
                  <a:schemeClr val="tx1"/>
                </a:solidFill>
                <a:latin typeface="ＭＳ 明朝"/>
                <a:cs typeface="Times New Roman"/>
              </a:rPr>
              <a:t>し､頒布しています。</a:t>
            </a:r>
            <a:endParaRPr lang="ja-JP" altLang="ja-JP" sz="1600" kern="100" dirty="0">
              <a:solidFill>
                <a:schemeClr val="tx1"/>
              </a:solidFill>
              <a:effectLst/>
              <a:latin typeface="ＭＳ 明朝"/>
              <a:cs typeface="Times New Roman"/>
            </a:endParaRPr>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611560" y="4495472"/>
            <a:ext cx="7272808" cy="2062103"/>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r>
              <a:rPr lang="ja-JP"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最近の取り組み事例</a:t>
            </a:r>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r>
              <a:rPr lang="ja-JP" altLang="en-US" sz="1600" b="1" kern="100" dirty="0">
                <a:solidFill>
                  <a:srgbClr val="0000FF"/>
                </a:solidFill>
                <a:latin typeface="ＭＳ Ｐゴシック" panose="020B0600070205080204" pitchFamily="50" charset="-128"/>
                <a:ea typeface="ＭＳ Ｐゴシック" panose="020B0600070205080204" pitchFamily="50" charset="-128"/>
                <a:cs typeface="Times New Roman"/>
              </a:rPr>
              <a:t>　</a:t>
            </a:r>
            <a:r>
              <a:rPr lang="ja-JP" altLang="en-US" sz="1600" kern="100" dirty="0">
                <a:solidFill>
                  <a:srgbClr val="0000FF"/>
                </a:solidFill>
                <a:latin typeface="ＭＳ Ｐゴシック" panose="020B0600070205080204" pitchFamily="50" charset="-128"/>
                <a:ea typeface="ＭＳ Ｐゴシック" panose="020B0600070205080204" pitchFamily="50" charset="-128"/>
                <a:cs typeface="Times New Roman"/>
              </a:rPr>
              <a:t>　</a:t>
            </a:r>
            <a:endParaRPr lang="en-US" altLang="ja-JP" sz="1600" kern="100" dirty="0">
              <a:solidFill>
                <a:srgbClr val="0000FF"/>
              </a:solidFill>
              <a:latin typeface="ＭＳ Ｐゴシック" panose="020B0600070205080204" pitchFamily="50" charset="-128"/>
              <a:ea typeface="ＭＳ Ｐゴシック" panose="020B0600070205080204" pitchFamily="50" charset="-128"/>
              <a:cs typeface="Times New Roman"/>
            </a:endParaRPr>
          </a:p>
          <a:p>
            <a:pPr marL="800100" algn="just"/>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H22</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年度に</a:t>
            </a: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JIS H 2211:2010 </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鋳物用アルミニウム合金地金</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の規格</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改定の原案を作成。</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R</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４年３月に</a:t>
            </a:r>
            <a:r>
              <a:rPr kumimoji="1" lang="ja-JP" altLang="en-US" sz="1600" i="0" u="none" strike="noStrike" kern="1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Times New Roman"/>
              </a:rPr>
              <a:t>標準資料</a:t>
            </a:r>
            <a:r>
              <a:rPr lang="en-US" altLang="ja-JP" sz="1600" kern="100" dirty="0">
                <a:solidFill>
                  <a:schemeClr val="tx1"/>
                </a:solidFill>
                <a:effectLst/>
                <a:latin typeface="ＭＳ Ｐゴシック" panose="020B0600070205080204" pitchFamily="50" charset="-128"/>
                <a:ea typeface="ＭＳ Ｐゴシック" panose="020B0600070205080204" pitchFamily="50" charset="-128"/>
                <a:cs typeface="Times New Roman"/>
              </a:rPr>
              <a:t>AD12-D</a:t>
            </a:r>
            <a:r>
              <a:rPr lang="ja-JP" altLang="en-US" sz="1600" kern="100" dirty="0">
                <a:solidFill>
                  <a:schemeClr val="tx1"/>
                </a:solidFill>
                <a:effectLst/>
                <a:latin typeface="ＭＳ Ｐゴシック" panose="020B0600070205080204" pitchFamily="50" charset="-128"/>
                <a:ea typeface="ＭＳ Ｐゴシック" panose="020B0600070205080204" pitchFamily="50" charset="-128"/>
                <a:cs typeface="Times New Roman"/>
              </a:rPr>
              <a:t>、</a:t>
            </a:r>
            <a:r>
              <a:rPr lang="en-US" altLang="ja-JP" sz="1600" kern="100" dirty="0">
                <a:solidFill>
                  <a:schemeClr val="tx1"/>
                </a:solidFill>
                <a:effectLst/>
                <a:latin typeface="ＭＳ Ｐゴシック" panose="020B0600070205080204" pitchFamily="50" charset="-128"/>
                <a:ea typeface="ＭＳ Ｐゴシック" panose="020B0600070205080204" pitchFamily="50" charset="-128"/>
                <a:cs typeface="Times New Roman"/>
              </a:rPr>
              <a:t>E</a:t>
            </a:r>
            <a:r>
              <a:rPr kumimoji="1" lang="ja-JP" altLang="en-US" sz="1600" i="0" u="none" strike="noStrike" kern="1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Times New Roman"/>
              </a:rPr>
              <a:t>を作成。</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R</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５</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年</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３月に地金用</a:t>
            </a: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SDS</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を改訂</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R</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５年３月に溶湯用</a:t>
            </a: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SDS</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を改訂。</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R</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５年３月に日本ダイカスト協会との</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共同研究の成果</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報告書をとりまとめ。</a:t>
            </a:r>
            <a:endPar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p:txBody>
      </p:sp>
    </p:spTree>
    <p:extLst>
      <p:ext uri="{BB962C8B-B14F-4D97-AF65-F5344CB8AC3E}">
        <p14:creationId xmlns:p14="http://schemas.microsoft.com/office/powerpoint/2010/main" val="157263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6071"/>
            <a:ext cx="7519689" cy="476488"/>
          </a:xfrm>
          <a:solidFill>
            <a:schemeClr val="accent1">
              <a:lumMod val="20000"/>
              <a:lumOff val="80000"/>
            </a:schemeClr>
          </a:solidFill>
        </p:spPr>
        <p:txBody>
          <a:bodyPr>
            <a:normAutofit fontScale="90000"/>
          </a:bodyPr>
          <a:lstStyle/>
          <a:p>
            <a:pPr lvl="0">
              <a:spcAft>
                <a:spcPts val="0"/>
              </a:spcAft>
            </a:pPr>
            <a:r>
              <a:rPr lang="ja-JP" altLang="en-US" sz="3100" kern="100" dirty="0">
                <a:solidFill>
                  <a:schemeClr val="tx1"/>
                </a:solidFill>
                <a:latin typeface="ＭＳ 明朝"/>
                <a:cs typeface="Times New Roman"/>
              </a:rPr>
              <a:t>　２．溶解技能者検定事業を実施しています　</a:t>
            </a:r>
            <a:endParaRPr lang="ja-JP" altLang="ja-JP" sz="31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683568" y="1693999"/>
            <a:ext cx="6840760" cy="1928351"/>
          </a:xfrm>
        </p:spPr>
        <p:txBody>
          <a:bodyPr>
            <a:noAutofit/>
          </a:bodyPr>
          <a:lstStyle/>
          <a:p>
            <a:pPr marL="342900" lvl="0" indent="-342900" algn="just">
              <a:spcAft>
                <a:spcPts val="0"/>
              </a:spcAft>
              <a:buFont typeface="Wingdings"/>
              <a:buChar char=""/>
            </a:pPr>
            <a:r>
              <a:rPr lang="ja-JP" altLang="en-US" sz="1600" kern="100" dirty="0">
                <a:solidFill>
                  <a:schemeClr val="tx1"/>
                </a:solidFill>
                <a:latin typeface="ＭＳ 明朝"/>
                <a:cs typeface="Times New Roman"/>
              </a:rPr>
              <a:t>アルミ二次合金業界における我が国唯一の</a:t>
            </a:r>
            <a:r>
              <a:rPr lang="ja-JP" altLang="en-US" sz="1600" b="1" kern="100" dirty="0">
                <a:solidFill>
                  <a:schemeClr val="tx1"/>
                </a:solidFill>
                <a:latin typeface="ＭＳ 明朝"/>
                <a:cs typeface="Times New Roman"/>
              </a:rPr>
              <a:t>資格認定制度</a:t>
            </a:r>
            <a:r>
              <a:rPr lang="ja-JP" altLang="en-US" sz="1600" kern="100" dirty="0">
                <a:solidFill>
                  <a:schemeClr val="tx1"/>
                </a:solidFill>
                <a:latin typeface="ＭＳ 明朝"/>
                <a:cs typeface="Times New Roman"/>
              </a:rPr>
              <a:t>となっている</a:t>
            </a:r>
            <a:r>
              <a:rPr lang="ja-JP" altLang="en-US" sz="1600" b="1" kern="100" dirty="0">
                <a:solidFill>
                  <a:schemeClr val="tx1"/>
                </a:solidFill>
                <a:latin typeface="+mn-ea"/>
                <a:cs typeface="Times New Roman"/>
              </a:rPr>
              <a:t>三</a:t>
            </a:r>
            <a:r>
              <a:rPr lang="ja-JP" altLang="ja-JP" sz="1600" b="1" kern="100" dirty="0">
                <a:solidFill>
                  <a:schemeClr val="tx1"/>
                </a:solidFill>
                <a:latin typeface="+mn-ea"/>
                <a:cs typeface="Times New Roman"/>
              </a:rPr>
              <a:t>級溶解技能者検定</a:t>
            </a:r>
            <a:r>
              <a:rPr lang="ja-JP" altLang="en-US" sz="1600" b="1" kern="100" dirty="0">
                <a:solidFill>
                  <a:schemeClr val="tx1"/>
                </a:solidFill>
                <a:latin typeface="+mn-ea"/>
                <a:cs typeface="Times New Roman"/>
              </a:rPr>
              <a:t>事業</a:t>
            </a:r>
            <a:r>
              <a:rPr lang="ja-JP" altLang="en-US" sz="1600" kern="100" dirty="0">
                <a:solidFill>
                  <a:schemeClr val="tx1"/>
                </a:solidFill>
                <a:latin typeface="ＭＳ 明朝"/>
                <a:cs typeface="Times New Roman"/>
              </a:rPr>
              <a:t>を実施しています。　</a:t>
            </a:r>
            <a:r>
              <a:rPr lang="en-US" altLang="ja-JP" sz="1600" kern="100" dirty="0">
                <a:solidFill>
                  <a:schemeClr val="tx1"/>
                </a:solidFill>
                <a:latin typeface="ＭＳ 明朝"/>
                <a:cs typeface="Times New Roman"/>
              </a:rPr>
              <a:t>〔</a:t>
            </a:r>
            <a:r>
              <a:rPr lang="ja-JP" altLang="en-US" sz="1600" kern="100" dirty="0">
                <a:solidFill>
                  <a:schemeClr val="tx1"/>
                </a:solidFill>
                <a:latin typeface="ＭＳ 明朝"/>
                <a:cs typeface="Times New Roman"/>
              </a:rPr>
              <a:t>隔年事業）</a:t>
            </a:r>
            <a:endParaRPr lang="en-US" altLang="ja-JP" sz="1600" kern="100" dirty="0">
              <a:solidFill>
                <a:schemeClr val="tx1"/>
              </a:solidFill>
              <a:latin typeface="ＭＳ 明朝"/>
              <a:cs typeface="Times New Roman"/>
            </a:endParaRPr>
          </a:p>
          <a:p>
            <a:pPr marL="342900" lvl="0" indent="-342900" algn="just">
              <a:spcAft>
                <a:spcPts val="0"/>
              </a:spcAft>
              <a:buFont typeface="Wingdings"/>
              <a:buChar char=""/>
            </a:pPr>
            <a:r>
              <a:rPr lang="ja-JP" altLang="ja-JP" sz="1600" kern="100" dirty="0">
                <a:solidFill>
                  <a:schemeClr val="tx1"/>
                </a:solidFill>
                <a:latin typeface="ＭＳ 明朝"/>
                <a:cs typeface="Times New Roman"/>
              </a:rPr>
              <a:t>受験者の便宜を図るため､各地で</a:t>
            </a:r>
            <a:r>
              <a:rPr lang="ja-JP" altLang="ja-JP" sz="1600" b="1" kern="100" dirty="0">
                <a:solidFill>
                  <a:schemeClr val="tx1"/>
                </a:solidFill>
                <a:latin typeface="ＭＳ 明朝"/>
                <a:cs typeface="Times New Roman"/>
              </a:rPr>
              <a:t>講習会</a:t>
            </a:r>
            <a:r>
              <a:rPr lang="ja-JP" altLang="ja-JP" sz="1600" kern="100" dirty="0">
                <a:solidFill>
                  <a:schemeClr val="tx1"/>
                </a:solidFill>
                <a:latin typeface="ＭＳ 明朝"/>
                <a:cs typeface="Times New Roman"/>
              </a:rPr>
              <a:t>を開催しています。</a:t>
            </a:r>
          </a:p>
          <a:p>
            <a:pPr marL="342900" lvl="0" indent="-342900" algn="just">
              <a:spcAft>
                <a:spcPts val="0"/>
              </a:spcAft>
              <a:buFont typeface="Wingdings"/>
              <a:buChar char=""/>
            </a:pPr>
            <a:r>
              <a:rPr lang="ja-JP" altLang="en-US" sz="1600" kern="100" dirty="0">
                <a:solidFill>
                  <a:schemeClr val="tx1"/>
                </a:solidFill>
                <a:latin typeface="ＭＳ 明朝"/>
                <a:cs typeface="Times New Roman"/>
              </a:rPr>
              <a:t>受講者向けに</a:t>
            </a:r>
            <a:r>
              <a:rPr lang="ja-JP" altLang="ja-JP" sz="1600" b="1" kern="100" dirty="0">
                <a:solidFill>
                  <a:schemeClr val="tx1"/>
                </a:solidFill>
                <a:latin typeface="ＭＳ 明朝"/>
                <a:cs typeface="Times New Roman"/>
              </a:rPr>
              <a:t>テキスト</a:t>
            </a:r>
            <a:r>
              <a:rPr lang="ja-JP" altLang="ja-JP" sz="1600" kern="100" dirty="0">
                <a:solidFill>
                  <a:schemeClr val="tx1"/>
                </a:solidFill>
                <a:latin typeface="ＭＳ 明朝"/>
                <a:cs typeface="Times New Roman"/>
              </a:rPr>
              <a:t>を作成して</a:t>
            </a:r>
            <a:r>
              <a:rPr lang="ja-JP" altLang="en-US" sz="1600" kern="100" dirty="0">
                <a:solidFill>
                  <a:schemeClr val="tx1"/>
                </a:solidFill>
                <a:latin typeface="ＭＳ 明朝"/>
                <a:cs typeface="Times New Roman"/>
              </a:rPr>
              <a:t>おり、技術の進歩に応じて</a:t>
            </a:r>
            <a:r>
              <a:rPr lang="ja-JP" altLang="ja-JP" sz="1600" kern="100" dirty="0">
                <a:solidFill>
                  <a:schemeClr val="tx1"/>
                </a:solidFill>
                <a:latin typeface="ＭＳ 明朝"/>
                <a:cs typeface="Times New Roman"/>
              </a:rPr>
              <a:t>内容</a:t>
            </a:r>
            <a:r>
              <a:rPr lang="ja-JP" altLang="en-US" sz="1600" kern="100" dirty="0">
                <a:solidFill>
                  <a:schemeClr val="tx1"/>
                </a:solidFill>
                <a:latin typeface="ＭＳ 明朝"/>
                <a:cs typeface="Times New Roman"/>
              </a:rPr>
              <a:t>も改訂を重ねています</a:t>
            </a:r>
            <a:r>
              <a:rPr lang="ja-JP" altLang="en-US" sz="1800" kern="100" dirty="0">
                <a:solidFill>
                  <a:schemeClr val="tx1"/>
                </a:solidFill>
                <a:latin typeface="ＭＳ 明朝"/>
                <a:cs typeface="Times New Roman"/>
              </a:rPr>
              <a:t>。</a:t>
            </a:r>
            <a:endParaRPr lang="ja-JP" altLang="ja-JP" sz="1800" kern="100" dirty="0">
              <a:solidFill>
                <a:schemeClr val="tx1"/>
              </a:solidFill>
              <a:latin typeface="ＭＳ 明朝"/>
              <a:cs typeface="Times New Roman"/>
            </a:endParaRP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827584" y="4015859"/>
            <a:ext cx="684076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spcAft>
                <a:spcPts val="0"/>
              </a:spcAft>
            </a:pPr>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r>
              <a:rPr lang="ja-JP"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最近の取り組み事例</a:t>
            </a:r>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p>
          <a:p>
            <a:pPr marL="800100" algn="just">
              <a:spcAft>
                <a:spcPts val="0"/>
              </a:spcAft>
            </a:pPr>
            <a:endPar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lvl="0" indent="-342900" algn="just">
              <a:spcAft>
                <a:spcPts val="0"/>
              </a:spcAft>
              <a:buFont typeface="Wingdings"/>
              <a:buChar char=""/>
            </a:pP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延期していた令和３年度三級溶解技能者検定事業を実施</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lvl="0" algn="just">
              <a:spcAft>
                <a:spcPts val="0"/>
              </a:spcAft>
            </a:pP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　　　 ：講習会を東京、名古屋、大阪、福岡で開催</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lvl="0" algn="just">
              <a:spcAft>
                <a:spcPts val="0"/>
              </a:spcAft>
            </a:pP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　　　 ：令和３年度の参加者は１５３名</a:t>
            </a:r>
            <a:endPar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lvl="0" algn="just">
              <a:spcAft>
                <a:spcPts val="0"/>
              </a:spcAft>
            </a:pPr>
            <a:endPar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これ</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までに</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延べ ２</a:t>
            </a:r>
            <a:r>
              <a:rPr lang="en-US"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１００</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名の</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三</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級</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溶解</a:t>
            </a:r>
            <a:r>
              <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rPr>
              <a:t>技能者を</a:t>
            </a:r>
            <a:r>
              <a:rPr lang="ja-JP" altLang="en-US" sz="1600" kern="100" dirty="0">
                <a:solidFill>
                  <a:schemeClr val="tx1"/>
                </a:solidFill>
                <a:latin typeface="ＭＳ Ｐゴシック" panose="020B0600070205080204" pitchFamily="50" charset="-128"/>
                <a:ea typeface="ＭＳ Ｐゴシック" panose="020B0600070205080204" pitchFamily="50" charset="-128"/>
                <a:cs typeface="Times New Roman"/>
              </a:rPr>
              <a:t>認定</a:t>
            </a:r>
            <a:endParaRPr lang="ja-JP" altLang="en-US" sz="1600" b="1" kern="100" dirty="0">
              <a:solidFill>
                <a:schemeClr val="tx1"/>
              </a:solidFill>
              <a:latin typeface="ＭＳ ゴシック" pitchFamily="49" charset="-128"/>
              <a:ea typeface="ＭＳ ゴシック" pitchFamily="49" charset="-128"/>
              <a:cs typeface="Times New Roman"/>
            </a:endParaRPr>
          </a:p>
          <a:p>
            <a:pPr marL="713105" algn="just">
              <a:spcAft>
                <a:spcPts val="0"/>
              </a:spcAft>
            </a:pPr>
            <a:endParaRPr lang="ja-JP" altLang="ja-JP" sz="1400" b="1" kern="100" dirty="0">
              <a:effectLst/>
              <a:latin typeface="ＭＳ ゴシック" pitchFamily="49" charset="-128"/>
              <a:ea typeface="ＭＳ ゴシック" pitchFamily="49" charset="-128"/>
              <a:cs typeface="Times New Roman"/>
            </a:endParaRPr>
          </a:p>
        </p:txBody>
      </p:sp>
    </p:spTree>
    <p:extLst>
      <p:ext uri="{BB962C8B-B14F-4D97-AF65-F5344CB8AC3E}">
        <p14:creationId xmlns:p14="http://schemas.microsoft.com/office/powerpoint/2010/main" val="58538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91580" y="1202879"/>
            <a:ext cx="7416823" cy="3384376"/>
          </a:xfrm>
        </p:spPr>
        <p:txBody>
          <a:bodyPr>
            <a:noAutofit/>
          </a:bodyPr>
          <a:lstStyle/>
          <a:p>
            <a:pPr marL="103505" indent="0" algn="just">
              <a:spcAft>
                <a:spcPts val="0"/>
              </a:spcAft>
              <a:buNone/>
            </a:pPr>
            <a:endParaRPr lang="ja-JP" altLang="ja-JP" sz="1600" kern="100" dirty="0">
              <a:solidFill>
                <a:schemeClr val="tx1"/>
              </a:solidFill>
              <a:effectLst/>
              <a:latin typeface="ＭＳ 明朝"/>
              <a:cs typeface="Times New Roman"/>
            </a:endParaRPr>
          </a:p>
          <a:p>
            <a:pPr lvl="0" algn="just">
              <a:buFont typeface="Wingdings"/>
              <a:buChar char=""/>
            </a:pPr>
            <a:r>
              <a:rPr lang="ja-JP" altLang="ja-JP" sz="1600" kern="100" dirty="0">
                <a:solidFill>
                  <a:schemeClr val="tx1"/>
                </a:solidFill>
                <a:effectLst/>
                <a:latin typeface="ＭＳ 明朝"/>
                <a:cs typeface="Times New Roman"/>
              </a:rPr>
              <a:t>アルミリサイクルの一翼を担う当業界にとって､環境への配慮は会員共通の永遠の課題です。</a:t>
            </a:r>
          </a:p>
          <a:p>
            <a:pPr lvl="0" algn="just">
              <a:buFont typeface="Wingdings"/>
              <a:buChar char=""/>
            </a:pPr>
            <a:r>
              <a:rPr lang="ja-JP" altLang="ja-JP" sz="1600" kern="100" dirty="0">
                <a:solidFill>
                  <a:schemeClr val="tx1"/>
                </a:solidFill>
                <a:effectLst/>
                <a:latin typeface="ＭＳ 明朝"/>
                <a:cs typeface="Times New Roman"/>
              </a:rPr>
              <a:t>このため、環境対策を検討する常設委員会として</a:t>
            </a:r>
            <a:r>
              <a:rPr lang="ja-JP" altLang="ja-JP" sz="1600" b="1" kern="100" dirty="0">
                <a:solidFill>
                  <a:schemeClr val="tx1"/>
                </a:solidFill>
                <a:effectLst/>
                <a:latin typeface="ＭＳ 明朝"/>
                <a:cs typeface="Times New Roman"/>
              </a:rPr>
              <a:t>リサイクル部会</a:t>
            </a:r>
            <a:r>
              <a:rPr lang="ja-JP" altLang="ja-JP" sz="1600" kern="100" dirty="0">
                <a:solidFill>
                  <a:schemeClr val="tx1"/>
                </a:solidFill>
                <a:effectLst/>
                <a:latin typeface="ＭＳ 明朝"/>
                <a:cs typeface="Times New Roman"/>
              </a:rPr>
              <a:t>を設置して､各種課題の解決に向けた取り組みを強化しています。</a:t>
            </a:r>
          </a:p>
          <a:p>
            <a:pPr lvl="0" algn="just">
              <a:buFont typeface="Wingdings"/>
              <a:buChar char=""/>
            </a:pPr>
            <a:r>
              <a:rPr lang="ja-JP" altLang="ja-JP" sz="1600" kern="100" dirty="0">
                <a:solidFill>
                  <a:schemeClr val="tx1"/>
                </a:solidFill>
                <a:effectLst/>
                <a:latin typeface="ＭＳ 明朝"/>
                <a:cs typeface="Times New Roman"/>
              </a:rPr>
              <a:t>近年ではダイオキシン</a:t>
            </a:r>
            <a:r>
              <a:rPr lang="ja-JP" altLang="en-US" sz="1600" kern="100" dirty="0">
                <a:solidFill>
                  <a:schemeClr val="tx1"/>
                </a:solidFill>
                <a:effectLst/>
                <a:latin typeface="ＭＳ 明朝"/>
                <a:cs typeface="Times New Roman"/>
              </a:rPr>
              <a:t>類</a:t>
            </a:r>
            <a:r>
              <a:rPr lang="ja-JP" altLang="ja-JP" sz="1600" kern="100" dirty="0">
                <a:solidFill>
                  <a:schemeClr val="tx1"/>
                </a:solidFill>
                <a:effectLst/>
                <a:latin typeface="ＭＳ 明朝"/>
                <a:cs typeface="Times New Roman"/>
              </a:rPr>
              <a:t>に</a:t>
            </a:r>
            <a:r>
              <a:rPr lang="ja-JP" altLang="en-US" sz="1600" kern="100" dirty="0">
                <a:solidFill>
                  <a:schemeClr val="tx1"/>
                </a:solidFill>
                <a:effectLst/>
                <a:latin typeface="ＭＳ 明朝"/>
                <a:cs typeface="Times New Roman"/>
              </a:rPr>
              <a:t>続く</a:t>
            </a:r>
            <a:r>
              <a:rPr lang="en-US" altLang="ja-JP" sz="1600" kern="100" dirty="0">
                <a:solidFill>
                  <a:schemeClr val="tx1"/>
                </a:solidFill>
                <a:effectLst/>
                <a:latin typeface="HGSｺﾞｼｯｸE" panose="020B0900000000000000" pitchFamily="50" charset="-128"/>
                <a:ea typeface="HGSｺﾞｼｯｸE" panose="020B0900000000000000" pitchFamily="50" charset="-128"/>
                <a:cs typeface="Times New Roman"/>
              </a:rPr>
              <a:t>POPs</a:t>
            </a:r>
            <a:r>
              <a:rPr lang="ja-JP" altLang="en-US" sz="1600" kern="100" dirty="0">
                <a:solidFill>
                  <a:schemeClr val="tx1"/>
                </a:solidFill>
                <a:effectLst/>
                <a:latin typeface="HGSｺﾞｼｯｸE" panose="020B0900000000000000" pitchFamily="50" charset="-128"/>
                <a:ea typeface="HGSｺﾞｼｯｸE" panose="020B0900000000000000" pitchFamily="50" charset="-128"/>
                <a:cs typeface="Times New Roman"/>
              </a:rPr>
              <a:t>排出抑制への対応</a:t>
            </a:r>
            <a:r>
              <a:rPr lang="ja-JP" altLang="ja-JP" sz="1600" kern="100" dirty="0">
                <a:solidFill>
                  <a:schemeClr val="tx1"/>
                </a:solidFill>
                <a:effectLst/>
                <a:latin typeface="ＭＳ 明朝"/>
                <a:cs typeface="Times New Roman"/>
              </a:rPr>
              <a:t>が重要課題となっており、</a:t>
            </a:r>
            <a:r>
              <a:rPr lang="ja-JP" altLang="en-US" sz="1600" kern="100" dirty="0">
                <a:solidFill>
                  <a:schemeClr val="tx1"/>
                </a:solidFill>
                <a:effectLst/>
                <a:latin typeface="ＭＳ 明朝"/>
                <a:cs typeface="Times New Roman"/>
              </a:rPr>
              <a:t>環境省が行っている</a:t>
            </a:r>
            <a:r>
              <a:rPr kumimoji="1" lang="en-US" altLang="ja-JP" sz="1600" b="0" i="0" u="none" strike="noStrike" kern="100" cap="none" spc="0" normalizeH="0" baseline="0" noProof="0" dirty="0">
                <a:ln>
                  <a:noFill/>
                </a:ln>
                <a:solidFill>
                  <a:schemeClr val="tx1"/>
                </a:solidFill>
                <a:effectLst/>
                <a:uLnTx/>
                <a:uFillTx/>
                <a:latin typeface="HGSｺﾞｼｯｸE" panose="020B0900000000000000" pitchFamily="50" charset="-128"/>
                <a:ea typeface="HGSｺﾞｼｯｸE" panose="020B0900000000000000" pitchFamily="50" charset="-128"/>
                <a:cs typeface="Times New Roman"/>
              </a:rPr>
              <a:t>POPs</a:t>
            </a:r>
            <a:r>
              <a:rPr kumimoji="1" lang="ja-JP" altLang="en-US" sz="1600" b="0" i="0" u="none" strike="noStrike" kern="100" cap="none" spc="0" normalizeH="0" baseline="0" noProof="0" dirty="0">
                <a:ln>
                  <a:noFill/>
                </a:ln>
                <a:solidFill>
                  <a:schemeClr val="tx1"/>
                </a:solidFill>
                <a:effectLst/>
                <a:uLnTx/>
                <a:uFillTx/>
                <a:latin typeface="HGSｺﾞｼｯｸE" panose="020B0900000000000000" pitchFamily="50" charset="-128"/>
                <a:ea typeface="HGSｺﾞｼｯｸE" panose="020B0900000000000000" pitchFamily="50" charset="-128"/>
                <a:cs typeface="Times New Roman"/>
              </a:rPr>
              <a:t>排出実態調査に協力</a:t>
            </a:r>
            <a:r>
              <a:rPr kumimoji="1" lang="ja-JP" altLang="en-US" sz="1600" i="0" u="none" strike="noStrike" kern="100" cap="none" spc="0" normalizeH="0" baseline="0" noProof="0" dirty="0">
                <a:ln>
                  <a:noFill/>
                </a:ln>
                <a:solidFill>
                  <a:schemeClr val="tx1"/>
                </a:solidFill>
                <a:effectLst/>
                <a:uLnTx/>
                <a:uFillTx/>
                <a:latin typeface="+mn-ea"/>
                <a:cs typeface="Times New Roman"/>
              </a:rPr>
              <a:t>するなど、</a:t>
            </a:r>
            <a:r>
              <a:rPr lang="ja-JP" altLang="ja-JP" sz="1600" kern="100" dirty="0">
                <a:solidFill>
                  <a:schemeClr val="tx1"/>
                </a:solidFill>
                <a:effectLst/>
                <a:latin typeface="ＭＳ 明朝"/>
                <a:cs typeface="Times New Roman"/>
              </a:rPr>
              <a:t>環境省の</a:t>
            </a:r>
            <a:r>
              <a:rPr lang="ja-JP" altLang="en-US" sz="1600" kern="100" dirty="0">
                <a:solidFill>
                  <a:schemeClr val="tx1"/>
                </a:solidFill>
                <a:effectLst/>
                <a:latin typeface="ＭＳ 明朝"/>
                <a:cs typeface="Times New Roman"/>
              </a:rPr>
              <a:t>排出抑制に向けた</a:t>
            </a:r>
            <a:r>
              <a:rPr lang="ja-JP" altLang="ja-JP" sz="1600" kern="100" dirty="0">
                <a:solidFill>
                  <a:schemeClr val="tx1"/>
                </a:solidFill>
                <a:effectLst/>
                <a:latin typeface="ＭＳ 明朝"/>
                <a:cs typeface="Times New Roman"/>
              </a:rPr>
              <a:t>検討</a:t>
            </a:r>
            <a:r>
              <a:rPr lang="ja-JP" altLang="en-US" sz="1600" kern="100" dirty="0">
                <a:solidFill>
                  <a:schemeClr val="tx1"/>
                </a:solidFill>
                <a:effectLst/>
                <a:latin typeface="ＭＳ 明朝"/>
                <a:cs typeface="Times New Roman"/>
              </a:rPr>
              <a:t>に協力しています。</a:t>
            </a:r>
            <a:endParaRPr lang="ja-JP" altLang="ja-JP" sz="1600" kern="100" dirty="0">
              <a:solidFill>
                <a:schemeClr val="tx1"/>
              </a:solidFill>
              <a:effectLst/>
              <a:latin typeface="ＭＳ 明朝"/>
              <a:cs typeface="Times New Roman"/>
            </a:endParaRPr>
          </a:p>
          <a:p>
            <a:pPr lvl="0" algn="just">
              <a:buFont typeface="Wingdings"/>
              <a:buChar char=""/>
            </a:pPr>
            <a:r>
              <a:rPr lang="ja-JP" altLang="ja-JP" sz="1600" kern="100" dirty="0">
                <a:solidFill>
                  <a:schemeClr val="tx1"/>
                </a:solidFill>
                <a:effectLst/>
                <a:latin typeface="ＭＳ 明朝"/>
                <a:cs typeface="Times New Roman"/>
              </a:rPr>
              <a:t>また、毎年環境省が取りまとめ</a:t>
            </a:r>
            <a:r>
              <a:rPr lang="ja-JP" altLang="en-US" sz="1600" kern="100" dirty="0">
                <a:solidFill>
                  <a:schemeClr val="tx1"/>
                </a:solidFill>
                <a:effectLst/>
                <a:latin typeface="ＭＳ 明朝"/>
                <a:cs typeface="Times New Roman"/>
              </a:rPr>
              <a:t>ているダイオキシン類の排出量調査に協力しています</a:t>
            </a:r>
            <a:r>
              <a:rPr lang="ja-JP" altLang="ja-JP" sz="1600" kern="100" dirty="0">
                <a:solidFill>
                  <a:schemeClr val="tx1"/>
                </a:solidFill>
                <a:effectLst/>
                <a:latin typeface="ＭＳ 明朝"/>
                <a:cs typeface="Times New Roman"/>
              </a:rPr>
              <a:t>。</a:t>
            </a:r>
          </a:p>
          <a:p>
            <a:endParaRPr kumimoji="1" lang="ja-JP" altLang="en-US" sz="1600" dirty="0"/>
          </a:p>
        </p:txBody>
      </p:sp>
      <p:sp>
        <p:nvSpPr>
          <p:cNvPr id="8" name="テキスト ボックス 7"/>
          <p:cNvSpPr txBox="1"/>
          <p:nvPr/>
        </p:nvSpPr>
        <p:spPr>
          <a:xfrm>
            <a:off x="935597" y="4587255"/>
            <a:ext cx="6192688"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713105" algn="just">
              <a:spcAft>
                <a:spcPts val="0"/>
              </a:spcAft>
            </a:pPr>
            <a:r>
              <a:rPr lang="en-US" altLang="ja-JP" sz="1600" b="1" kern="100" dirty="0">
                <a:solidFill>
                  <a:srgbClr val="0000FF"/>
                </a:solidFill>
                <a:effectLst/>
                <a:latin typeface="ＭＳ Ｐゴシック" pitchFamily="50" charset="-128"/>
                <a:ea typeface="ＭＳ Ｐゴシック" pitchFamily="50" charset="-128"/>
                <a:cs typeface="Times New Roman"/>
              </a:rPr>
              <a:t>(</a:t>
            </a:r>
            <a:r>
              <a:rPr lang="ja-JP" altLang="ja-JP" sz="1600" b="1" kern="100" dirty="0">
                <a:solidFill>
                  <a:srgbClr val="0000FF"/>
                </a:solidFill>
                <a:effectLst/>
                <a:latin typeface="ＭＳ Ｐゴシック" pitchFamily="50" charset="-128"/>
                <a:ea typeface="ＭＳ Ｐゴシック" pitchFamily="50" charset="-128"/>
                <a:cs typeface="Times New Roman"/>
              </a:rPr>
              <a:t>最近の取り組み事例</a:t>
            </a:r>
            <a:r>
              <a:rPr lang="en-US" altLang="ja-JP" sz="1600" b="1" kern="100" dirty="0">
                <a:solidFill>
                  <a:srgbClr val="0000FF"/>
                </a:solidFill>
                <a:effectLst/>
                <a:latin typeface="ＭＳ Ｐゴシック" pitchFamily="50" charset="-128"/>
                <a:ea typeface="ＭＳ Ｐゴシック" pitchFamily="50" charset="-128"/>
                <a:cs typeface="Times New Roman"/>
              </a:rPr>
              <a:t>)</a:t>
            </a:r>
          </a:p>
          <a:p>
            <a:pPr marL="713105" algn="just">
              <a:spcAft>
                <a:spcPts val="0"/>
              </a:spcAft>
            </a:pPr>
            <a:endParaRPr lang="ja-JP" altLang="ja-JP" sz="1600" b="1" kern="100" dirty="0">
              <a:solidFill>
                <a:srgbClr val="0000FF"/>
              </a:solidFill>
              <a:effectLst/>
              <a:latin typeface="ＭＳ Ｐゴシック" panose="020B0600070205080204" pitchFamily="50" charset="-128"/>
              <a:ea typeface="ＭＳ Ｐゴシック" panose="020B0600070205080204" pitchFamily="50" charset="-128"/>
              <a:cs typeface="Times New Roman"/>
            </a:endParaRPr>
          </a:p>
          <a:p>
            <a:pPr marL="342900" lvl="0" indent="-342900" algn="just">
              <a:spcAft>
                <a:spcPts val="0"/>
              </a:spcAft>
              <a:buFont typeface="Wingdings"/>
              <a:buChar char=""/>
            </a:pPr>
            <a:r>
              <a:rPr lang="ja-JP" altLang="en-US" sz="1600" kern="100" dirty="0">
                <a:effectLst/>
                <a:latin typeface="ＭＳ Ｐゴシック" panose="020B0600070205080204" pitchFamily="50" charset="-128"/>
                <a:ea typeface="ＭＳ Ｐゴシック" panose="020B0600070205080204" pitchFamily="50" charset="-128"/>
                <a:cs typeface="Times New Roman"/>
              </a:rPr>
              <a:t>平成</a:t>
            </a:r>
            <a:r>
              <a:rPr lang="en-US" altLang="ja-JP" sz="1600" kern="100" dirty="0">
                <a:effectLst/>
                <a:latin typeface="ＭＳ Ｐゴシック" panose="020B0600070205080204" pitchFamily="50" charset="-128"/>
                <a:ea typeface="ＭＳ Ｐゴシック" panose="020B0600070205080204" pitchFamily="50" charset="-128"/>
                <a:cs typeface="Times New Roman"/>
              </a:rPr>
              <a:t>12</a:t>
            </a:r>
            <a:r>
              <a:rPr lang="ja-JP" altLang="ja-JP" sz="1600" kern="100" dirty="0">
                <a:effectLst/>
                <a:latin typeface="ＭＳ Ｐゴシック" panose="020B0600070205080204" pitchFamily="50" charset="-128"/>
                <a:ea typeface="ＭＳ Ｐゴシック" panose="020B0600070205080204" pitchFamily="50" charset="-128"/>
                <a:cs typeface="Times New Roman"/>
              </a:rPr>
              <a:t>年</a:t>
            </a:r>
            <a:r>
              <a:rPr lang="ja-JP" altLang="en-US" sz="1600" kern="100" dirty="0">
                <a:latin typeface="ＭＳ Ｐゴシック" panose="020B0600070205080204" pitchFamily="50" charset="-128"/>
                <a:ea typeface="ＭＳ Ｐゴシック" panose="020B0600070205080204" pitchFamily="50" charset="-128"/>
                <a:cs typeface="Times New Roman"/>
              </a:rPr>
              <a:t>第一次</a:t>
            </a:r>
            <a:r>
              <a:rPr lang="ja-JP" altLang="ja-JP" sz="1600" kern="100" dirty="0">
                <a:effectLst/>
                <a:latin typeface="ＭＳ Ｐゴシック" panose="020B0600070205080204" pitchFamily="50" charset="-128"/>
                <a:ea typeface="ＭＳ Ｐゴシック" panose="020B0600070205080204" pitchFamily="50" charset="-128"/>
                <a:cs typeface="Times New Roman"/>
              </a:rPr>
              <a:t>ダイオキシン類削減計画</a:t>
            </a:r>
            <a:r>
              <a:rPr lang="ja-JP" altLang="en-US" sz="1600" kern="100" dirty="0">
                <a:effectLst/>
                <a:latin typeface="ＭＳ Ｐゴシック" panose="020B0600070205080204" pitchFamily="50" charset="-128"/>
                <a:ea typeface="ＭＳ Ｐゴシック" panose="020B0600070205080204" pitchFamily="50" charset="-128"/>
                <a:cs typeface="Times New Roman"/>
              </a:rPr>
              <a:t>策定に協力</a:t>
            </a:r>
            <a:endParaRPr lang="en-US" altLang="ja-JP" sz="1600" kern="100" dirty="0">
              <a:effectLst/>
              <a:latin typeface="ＭＳ Ｐゴシック" panose="020B0600070205080204" pitchFamily="50" charset="-128"/>
              <a:ea typeface="ＭＳ Ｐゴシック" panose="020B0600070205080204" pitchFamily="50" charset="-128"/>
              <a:cs typeface="Times New Roman"/>
            </a:endParaRPr>
          </a:p>
          <a:p>
            <a:pPr marL="342900" lvl="0" indent="-342900" algn="just">
              <a:spcAft>
                <a:spcPts val="0"/>
              </a:spcAft>
              <a:buFont typeface="Wingdings"/>
              <a:buChar char=""/>
            </a:pPr>
            <a:r>
              <a:rPr lang="ja-JP" altLang="en-US" sz="1600" kern="100" dirty="0">
                <a:latin typeface="ＭＳ Ｐゴシック" panose="020B0600070205080204" pitchFamily="50" charset="-128"/>
                <a:ea typeface="ＭＳ Ｐゴシック" panose="020B0600070205080204" pitchFamily="50" charset="-128"/>
                <a:cs typeface="Times New Roman"/>
              </a:rPr>
              <a:t>平成</a:t>
            </a:r>
            <a:r>
              <a:rPr lang="en-US" altLang="ja-JP" sz="1600" kern="100" dirty="0">
                <a:latin typeface="ＭＳ Ｐゴシック" panose="020B0600070205080204" pitchFamily="50" charset="-128"/>
                <a:ea typeface="ＭＳ Ｐゴシック" panose="020B0600070205080204" pitchFamily="50" charset="-128"/>
                <a:cs typeface="Times New Roman"/>
              </a:rPr>
              <a:t>17</a:t>
            </a:r>
            <a:r>
              <a:rPr lang="ja-JP" altLang="en-US" sz="1600" kern="100" dirty="0">
                <a:latin typeface="ＭＳ Ｐゴシック" panose="020B0600070205080204" pitchFamily="50" charset="-128"/>
                <a:ea typeface="ＭＳ Ｐゴシック" panose="020B0600070205080204" pitchFamily="50" charset="-128"/>
                <a:cs typeface="Times New Roman"/>
              </a:rPr>
              <a:t>年</a:t>
            </a:r>
            <a:r>
              <a:rPr lang="en-US" altLang="ja-JP" sz="1600" kern="100" dirty="0">
                <a:latin typeface="ＭＳ Ｐゴシック" panose="020B0600070205080204" pitchFamily="50" charset="-128"/>
                <a:ea typeface="ＭＳ Ｐゴシック" panose="020B0600070205080204" pitchFamily="50" charset="-128"/>
                <a:cs typeface="Times New Roman"/>
              </a:rPr>
              <a:t>6</a:t>
            </a:r>
            <a:r>
              <a:rPr lang="ja-JP" altLang="en-US" sz="1600" kern="100" dirty="0">
                <a:latin typeface="ＭＳ Ｐゴシック" panose="020B0600070205080204" pitchFamily="50" charset="-128"/>
                <a:ea typeface="ＭＳ Ｐゴシック" panose="020B0600070205080204" pitchFamily="50" charset="-128"/>
                <a:cs typeface="Times New Roman"/>
              </a:rPr>
              <a:t>月第二次</a:t>
            </a:r>
            <a:r>
              <a:rPr lang="ja-JP" altLang="ja-JP" sz="1600" kern="100" dirty="0">
                <a:effectLst/>
                <a:latin typeface="ＭＳ Ｐゴシック" panose="020B0600070205080204" pitchFamily="50" charset="-128"/>
                <a:ea typeface="ＭＳ Ｐゴシック" panose="020B0600070205080204" pitchFamily="50" charset="-128"/>
                <a:cs typeface="Times New Roman"/>
              </a:rPr>
              <a:t>ダイオキシン類削減計画</a:t>
            </a:r>
            <a:r>
              <a:rPr lang="ja-JP" altLang="en-US" sz="1600" kern="100" dirty="0">
                <a:effectLst/>
                <a:latin typeface="ＭＳ Ｐゴシック" panose="020B0600070205080204" pitchFamily="50" charset="-128"/>
                <a:ea typeface="ＭＳ Ｐゴシック" panose="020B0600070205080204" pitchFamily="50" charset="-128"/>
                <a:cs typeface="Times New Roman"/>
              </a:rPr>
              <a:t>策定に協力</a:t>
            </a:r>
            <a:endParaRPr lang="en-US" altLang="ja-JP" sz="1600" kern="100" dirty="0">
              <a:effectLst/>
              <a:latin typeface="ＭＳ Ｐゴシック" panose="020B0600070205080204" pitchFamily="50" charset="-128"/>
              <a:ea typeface="ＭＳ Ｐゴシック" panose="020B0600070205080204" pitchFamily="50" charset="-128"/>
              <a:cs typeface="Times New Roman"/>
            </a:endParaRPr>
          </a:p>
          <a:p>
            <a:pPr marL="342900" marR="0" lvl="0" indent="-342900" algn="just" defTabSz="914400" rtl="0" eaLnBrk="1" fontAlgn="auto" latinLnBrk="0" hangingPunct="1">
              <a:lnSpc>
                <a:spcPct val="100000"/>
              </a:lnSpc>
              <a:spcBef>
                <a:spcPts val="0"/>
              </a:spcBef>
              <a:spcAft>
                <a:spcPts val="0"/>
              </a:spcAft>
              <a:buClrTx/>
              <a:buSzTx/>
              <a:buFont typeface="Wingdings"/>
              <a:buChar char=""/>
              <a:tabLst/>
              <a:defRPr/>
            </a:pPr>
            <a:r>
              <a:rPr kumimoji="1" lang="ja-JP"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平成</a:t>
            </a:r>
            <a:r>
              <a:rPr kumimoji="1" lang="en-US"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18</a:t>
            </a:r>
            <a:r>
              <a:rPr kumimoji="1" lang="ja-JP"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年</a:t>
            </a:r>
            <a:r>
              <a:rPr kumimoji="1" lang="en-US"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10</a:t>
            </a:r>
            <a:r>
              <a:rPr kumimoji="1" lang="ja-JP"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月　欧州</a:t>
            </a:r>
            <a:r>
              <a:rPr kumimoji="1" lang="en-US"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DXN</a:t>
            </a:r>
            <a:r>
              <a:rPr kumimoji="1" lang="ja-JP" altLang="en-US"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ｓ</a:t>
            </a:r>
            <a:r>
              <a:rPr kumimoji="1" lang="ja-JP"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調査団派遣</a:t>
            </a:r>
            <a:endParaRPr lang="en-US" altLang="ja-JP" sz="1600" kern="100" dirty="0">
              <a:effectLst/>
              <a:latin typeface="ＭＳ Ｐゴシック" panose="020B0600070205080204" pitchFamily="50" charset="-128"/>
              <a:ea typeface="ＭＳ Ｐゴシック" panose="020B0600070205080204" pitchFamily="50" charset="-128"/>
              <a:cs typeface="Times New Roman"/>
            </a:endParaRPr>
          </a:p>
          <a:p>
            <a:pPr marL="342900" lvl="0" indent="-342900" algn="just">
              <a:spcAft>
                <a:spcPts val="0"/>
              </a:spcAft>
              <a:buFont typeface="Wingdings"/>
              <a:buChar char=""/>
            </a:pPr>
            <a:r>
              <a:rPr lang="ja-JP" altLang="en-US" sz="1600" kern="100" dirty="0">
                <a:latin typeface="ＭＳ Ｐゴシック" panose="020B0600070205080204" pitchFamily="50" charset="-128"/>
                <a:ea typeface="ＭＳ Ｐゴシック" panose="020B0600070205080204" pitchFamily="50" charset="-128"/>
                <a:cs typeface="Times New Roman"/>
              </a:rPr>
              <a:t>平成</a:t>
            </a:r>
            <a:r>
              <a:rPr lang="en-US" altLang="ja-JP" sz="1600" kern="100" dirty="0">
                <a:latin typeface="ＭＳ Ｐゴシック" panose="020B0600070205080204" pitchFamily="50" charset="-128"/>
                <a:ea typeface="ＭＳ Ｐゴシック" panose="020B0600070205080204" pitchFamily="50" charset="-128"/>
                <a:cs typeface="Times New Roman"/>
              </a:rPr>
              <a:t>24</a:t>
            </a:r>
            <a:r>
              <a:rPr lang="ja-JP" altLang="en-US" sz="1600" kern="100" dirty="0">
                <a:latin typeface="ＭＳ Ｐゴシック" panose="020B0600070205080204" pitchFamily="50" charset="-128"/>
                <a:ea typeface="ＭＳ Ｐゴシック" panose="020B0600070205080204" pitchFamily="50" charset="-128"/>
                <a:cs typeface="Times New Roman"/>
              </a:rPr>
              <a:t>年</a:t>
            </a:r>
            <a:r>
              <a:rPr lang="en-US" altLang="ja-JP" sz="1600" kern="100" dirty="0">
                <a:latin typeface="ＭＳ Ｐゴシック" panose="020B0600070205080204" pitchFamily="50" charset="-128"/>
                <a:ea typeface="ＭＳ Ｐゴシック" panose="020B0600070205080204" pitchFamily="50" charset="-128"/>
                <a:cs typeface="Times New Roman"/>
              </a:rPr>
              <a:t>8</a:t>
            </a:r>
            <a:r>
              <a:rPr lang="ja-JP" altLang="en-US" sz="1600" kern="100" dirty="0">
                <a:latin typeface="ＭＳ Ｐゴシック" panose="020B0600070205080204" pitchFamily="50" charset="-128"/>
                <a:ea typeface="ＭＳ Ｐゴシック" panose="020B0600070205080204" pitchFamily="50" charset="-128"/>
                <a:cs typeface="Times New Roman"/>
              </a:rPr>
              <a:t>月第三次</a:t>
            </a:r>
            <a:r>
              <a:rPr lang="ja-JP" altLang="ja-JP" sz="1600" kern="100" dirty="0">
                <a:effectLst/>
                <a:latin typeface="ＭＳ Ｐゴシック" panose="020B0600070205080204" pitchFamily="50" charset="-128"/>
                <a:ea typeface="ＭＳ Ｐゴシック" panose="020B0600070205080204" pitchFamily="50" charset="-128"/>
                <a:cs typeface="Times New Roman"/>
              </a:rPr>
              <a:t>ダイオキシン類削減計画</a:t>
            </a:r>
            <a:r>
              <a:rPr lang="ja-JP" altLang="en-US" sz="1600" kern="100" dirty="0">
                <a:effectLst/>
                <a:latin typeface="ＭＳ Ｐゴシック" panose="020B0600070205080204" pitchFamily="50" charset="-128"/>
                <a:ea typeface="ＭＳ Ｐゴシック" panose="020B0600070205080204" pitchFamily="50" charset="-128"/>
                <a:cs typeface="Times New Roman"/>
              </a:rPr>
              <a:t>策定</a:t>
            </a:r>
            <a:r>
              <a:rPr lang="ja-JP" altLang="en-US" sz="1600" kern="100" dirty="0">
                <a:latin typeface="ＭＳ Ｐゴシック" panose="020B0600070205080204" pitchFamily="50" charset="-128"/>
                <a:ea typeface="ＭＳ Ｐゴシック" panose="020B0600070205080204" pitchFamily="50" charset="-128"/>
                <a:cs typeface="Times New Roman"/>
              </a:rPr>
              <a:t>に協力</a:t>
            </a:r>
            <a:endParaRPr lang="en-US" altLang="ja-JP" sz="1600" kern="100" dirty="0">
              <a:latin typeface="ＭＳ Ｐゴシック" panose="020B0600070205080204" pitchFamily="50" charset="-128"/>
              <a:ea typeface="ＭＳ Ｐゴシック" panose="020B0600070205080204" pitchFamily="50" charset="-128"/>
              <a:cs typeface="Times New Roman"/>
            </a:endParaRPr>
          </a:p>
          <a:p>
            <a:pPr marL="342900" lvl="0" indent="-342900" algn="just">
              <a:spcAft>
                <a:spcPts val="0"/>
              </a:spcAft>
              <a:buFont typeface="Wingdings"/>
              <a:buChar char=""/>
            </a:pPr>
            <a:r>
              <a:rPr lang="ja-JP" altLang="en-US" sz="1600" kern="100" dirty="0">
                <a:effectLst/>
                <a:latin typeface="ＭＳ Ｐゴシック" panose="020B0600070205080204" pitchFamily="50" charset="-128"/>
                <a:ea typeface="ＭＳ Ｐゴシック" panose="020B0600070205080204" pitchFamily="50" charset="-128"/>
                <a:cs typeface="Times New Roman"/>
              </a:rPr>
              <a:t>平成</a:t>
            </a:r>
            <a:r>
              <a:rPr lang="en-US" altLang="ja-JP" sz="1600" kern="100" dirty="0">
                <a:effectLst/>
                <a:latin typeface="ＭＳ Ｐゴシック" panose="020B0600070205080204" pitchFamily="50" charset="-128"/>
                <a:ea typeface="ＭＳ Ｐゴシック" panose="020B0600070205080204" pitchFamily="50" charset="-128"/>
                <a:cs typeface="Times New Roman"/>
              </a:rPr>
              <a:t>29</a:t>
            </a:r>
            <a:r>
              <a:rPr lang="ja-JP" altLang="en-US" sz="1600" kern="100" dirty="0">
                <a:effectLst/>
                <a:latin typeface="ＭＳ Ｐゴシック" panose="020B0600070205080204" pitchFamily="50" charset="-128"/>
                <a:ea typeface="ＭＳ Ｐゴシック" panose="020B0600070205080204" pitchFamily="50" charset="-128"/>
                <a:cs typeface="Times New Roman"/>
              </a:rPr>
              <a:t>年より環境省の</a:t>
            </a:r>
            <a:r>
              <a:rPr kumimoji="1" lang="en-US" altLang="ja-JP"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POPs</a:t>
            </a:r>
            <a:r>
              <a:rPr kumimoji="1" lang="ja-JP" altLang="en-US" sz="160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排出実態調査に協力</a:t>
            </a:r>
            <a:endParaRPr lang="en-US" altLang="ja-JP" sz="1600" kern="100" dirty="0">
              <a:effectLst/>
              <a:latin typeface="ＭＳ Ｐゴシック" panose="020B0600070205080204" pitchFamily="50" charset="-128"/>
              <a:ea typeface="ＭＳ Ｐゴシック" panose="020B0600070205080204" pitchFamily="50" charset="-128"/>
              <a:cs typeface="Times New Roman"/>
            </a:endParaRPr>
          </a:p>
        </p:txBody>
      </p:sp>
      <p:sp>
        <p:nvSpPr>
          <p:cNvPr id="6" name="タイトル 1">
            <a:extLst>
              <a:ext uri="{FF2B5EF4-FFF2-40B4-BE49-F238E27FC236}">
                <a16:creationId xmlns:a16="http://schemas.microsoft.com/office/drawing/2014/main" id="{217FD845-4003-DB13-C84D-1E48B2791B09}"/>
              </a:ext>
            </a:extLst>
          </p:cNvPr>
          <p:cNvSpPr>
            <a:spLocks noGrp="1"/>
          </p:cNvSpPr>
          <p:nvPr>
            <p:ph type="title"/>
          </p:nvPr>
        </p:nvSpPr>
        <p:spPr>
          <a:xfrm>
            <a:off x="251520" y="548680"/>
            <a:ext cx="7776864" cy="516384"/>
          </a:xfrm>
          <a:solidFill>
            <a:schemeClr val="accent1">
              <a:lumMod val="20000"/>
              <a:lumOff val="80000"/>
            </a:schemeClr>
          </a:solidFill>
        </p:spPr>
        <p:txBody>
          <a:bodyPr>
            <a:noAutofit/>
          </a:bodyPr>
          <a:lstStyle/>
          <a:p>
            <a:pPr lvl="0" algn="ctr">
              <a:spcAft>
                <a:spcPts val="0"/>
              </a:spcAft>
            </a:pPr>
            <a:r>
              <a:rPr lang="ja-JP" altLang="en-US" sz="2800" kern="100" dirty="0">
                <a:solidFill>
                  <a:schemeClr val="tx1"/>
                </a:solidFill>
                <a:effectLst/>
                <a:latin typeface="ＭＳ 明朝"/>
                <a:cs typeface="Times New Roman"/>
              </a:rPr>
              <a:t>３．</a:t>
            </a:r>
            <a:r>
              <a:rPr lang="ja-JP" altLang="ja-JP" sz="2800" kern="100" dirty="0">
                <a:solidFill>
                  <a:schemeClr val="tx1"/>
                </a:solidFill>
                <a:effectLst/>
                <a:latin typeface="ＭＳ 明朝"/>
                <a:cs typeface="Times New Roman"/>
              </a:rPr>
              <a:t>環境</a:t>
            </a:r>
            <a:r>
              <a:rPr lang="ja-JP" altLang="en-US" sz="2800" kern="100" dirty="0">
                <a:solidFill>
                  <a:schemeClr val="tx1"/>
                </a:solidFill>
                <a:effectLst/>
                <a:latin typeface="ＭＳ 明朝"/>
                <a:cs typeface="Times New Roman"/>
              </a:rPr>
              <a:t>に関する課題に取り組んでいます</a:t>
            </a:r>
            <a:endParaRPr lang="ja-JP" altLang="ja-JP" sz="2800" kern="100" dirty="0">
              <a:solidFill>
                <a:schemeClr val="tx1"/>
              </a:solidFill>
              <a:effectLst/>
              <a:latin typeface="ＭＳ 明朝"/>
              <a:cs typeface="Times New Roman"/>
            </a:endParaRPr>
          </a:p>
        </p:txBody>
      </p:sp>
    </p:spTree>
    <p:extLst>
      <p:ext uri="{BB962C8B-B14F-4D97-AF65-F5344CB8AC3E}">
        <p14:creationId xmlns:p14="http://schemas.microsoft.com/office/powerpoint/2010/main" val="328797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8298" y="658332"/>
            <a:ext cx="7920880" cy="500776"/>
          </a:xfrm>
          <a:solidFill>
            <a:schemeClr val="accent1">
              <a:lumMod val="20000"/>
              <a:lumOff val="80000"/>
            </a:schemeClr>
          </a:solidFill>
        </p:spPr>
        <p:txBody>
          <a:bodyPr>
            <a:normAutofit fontScale="90000"/>
          </a:bodyPr>
          <a:lstStyle/>
          <a:p>
            <a:pPr lvl="0">
              <a:spcAft>
                <a:spcPts val="0"/>
              </a:spcAft>
            </a:pPr>
            <a:r>
              <a:rPr lang="ja-JP" altLang="en-US" sz="3200" kern="100" dirty="0">
                <a:solidFill>
                  <a:schemeClr val="tx1"/>
                </a:solidFill>
                <a:latin typeface="+mj-ea"/>
                <a:cs typeface="Times New Roman"/>
              </a:rPr>
              <a:t>　</a:t>
            </a:r>
            <a:r>
              <a:rPr lang="en-US" altLang="ja-JP" sz="3100" kern="100" dirty="0">
                <a:solidFill>
                  <a:schemeClr val="tx1"/>
                </a:solidFill>
                <a:latin typeface="+mj-ea"/>
                <a:cs typeface="Times New Roman"/>
              </a:rPr>
              <a:t>4.</a:t>
            </a:r>
            <a:r>
              <a:rPr lang="ja-JP" altLang="en-US" sz="3100" kern="100" dirty="0">
                <a:solidFill>
                  <a:schemeClr val="tx1"/>
                </a:solidFill>
                <a:latin typeface="+mj-ea"/>
                <a:cs typeface="Times New Roman"/>
              </a:rPr>
              <a:t>　事故などの情報共有に力を入れています</a:t>
            </a:r>
            <a:endParaRPr lang="ja-JP" altLang="ja-JP" sz="3100" kern="100" dirty="0">
              <a:solidFill>
                <a:schemeClr val="tx1"/>
              </a:solidFill>
              <a:effectLst/>
              <a:latin typeface="+mj-ea"/>
              <a:cs typeface="Times New Roman"/>
            </a:endParaRPr>
          </a:p>
        </p:txBody>
      </p:sp>
      <p:sp>
        <p:nvSpPr>
          <p:cNvPr id="3" name="コンテンツ プレースホルダー 2"/>
          <p:cNvSpPr>
            <a:spLocks noGrp="1"/>
          </p:cNvSpPr>
          <p:nvPr>
            <p:ph idx="1"/>
          </p:nvPr>
        </p:nvSpPr>
        <p:spPr>
          <a:xfrm>
            <a:off x="899592" y="1844824"/>
            <a:ext cx="7128792" cy="1440159"/>
          </a:xfrm>
        </p:spPr>
        <p:txBody>
          <a:bodyPr>
            <a:noAutofit/>
          </a:bodyPr>
          <a:lstStyle/>
          <a:p>
            <a:pPr marL="342900" lvl="0" indent="-342900" algn="just">
              <a:spcAft>
                <a:spcPts val="0"/>
              </a:spcAft>
              <a:buFont typeface="Wingdings"/>
              <a:buChar char=""/>
            </a:pPr>
            <a:r>
              <a:rPr lang="ja-JP" altLang="ja-JP" sz="1600" kern="100" dirty="0">
                <a:solidFill>
                  <a:schemeClr val="tx1"/>
                </a:solidFill>
                <a:latin typeface="ＭＳ 明朝"/>
                <a:cs typeface="Times New Roman"/>
              </a:rPr>
              <a:t>安心・安全対策は企業活動の要です。</a:t>
            </a:r>
          </a:p>
          <a:p>
            <a:pPr marL="342900" lvl="0" indent="-342900" algn="just">
              <a:spcAft>
                <a:spcPts val="0"/>
              </a:spcAft>
              <a:buFont typeface="Wingdings"/>
              <a:buChar char=""/>
            </a:pPr>
            <a:r>
              <a:rPr lang="ja-JP" altLang="ja-JP" sz="1600" kern="100" dirty="0">
                <a:solidFill>
                  <a:schemeClr val="tx1"/>
                </a:solidFill>
                <a:latin typeface="ＭＳ 明朝"/>
                <a:cs typeface="Times New Roman"/>
              </a:rPr>
              <a:t>事故トラブル発生に際しては、会員</a:t>
            </a:r>
            <a:r>
              <a:rPr lang="ja-JP" altLang="en-US" sz="1600" kern="100" dirty="0">
                <a:solidFill>
                  <a:schemeClr val="tx1"/>
                </a:solidFill>
                <a:latin typeface="ＭＳ 明朝"/>
                <a:cs typeface="Times New Roman"/>
              </a:rPr>
              <a:t>相互の</a:t>
            </a:r>
            <a:r>
              <a:rPr lang="ja-JP" altLang="ja-JP" sz="1600" kern="100" dirty="0">
                <a:solidFill>
                  <a:schemeClr val="tx1"/>
                </a:solidFill>
                <a:latin typeface="ＭＳ 明朝"/>
                <a:cs typeface="Times New Roman"/>
              </a:rPr>
              <a:t>情報共有</a:t>
            </a:r>
            <a:r>
              <a:rPr lang="ja-JP" altLang="en-US" sz="1600" kern="100" dirty="0">
                <a:solidFill>
                  <a:schemeClr val="tx1"/>
                </a:solidFill>
                <a:latin typeface="ＭＳ 明朝"/>
                <a:cs typeface="Times New Roman"/>
              </a:rPr>
              <a:t>に力を入れており</a:t>
            </a:r>
            <a:r>
              <a:rPr lang="ja-JP" altLang="ja-JP" sz="1600" kern="100" dirty="0">
                <a:solidFill>
                  <a:schemeClr val="tx1"/>
                </a:solidFill>
                <a:latin typeface="ＭＳ 明朝"/>
                <a:cs typeface="Times New Roman"/>
              </a:rPr>
              <a:t>､業界の総力を挙げて</a:t>
            </a:r>
            <a:r>
              <a:rPr lang="ja-JP" altLang="en-US" sz="1600" kern="100" dirty="0">
                <a:solidFill>
                  <a:schemeClr val="tx1"/>
                </a:solidFill>
                <a:latin typeface="ＭＳ 明朝"/>
                <a:cs typeface="Times New Roman"/>
              </a:rPr>
              <a:t>の</a:t>
            </a:r>
            <a:r>
              <a:rPr lang="ja-JP" altLang="ja-JP" sz="1600" kern="100" dirty="0">
                <a:solidFill>
                  <a:schemeClr val="tx1"/>
                </a:solidFill>
                <a:latin typeface="ＭＳ 明朝"/>
                <a:cs typeface="Times New Roman"/>
              </a:rPr>
              <a:t>原因究明と再発防止に取り組んでいます。</a:t>
            </a: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971600" y="3429000"/>
            <a:ext cx="7344816" cy="28007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10260" algn="just">
              <a:spcAft>
                <a:spcPts val="0"/>
              </a:spcAft>
            </a:pPr>
            <a:r>
              <a:rPr lang="en-US" altLang="ja-JP" sz="1600" b="1" kern="100" dirty="0">
                <a:solidFill>
                  <a:srgbClr val="0000FF"/>
                </a:solidFill>
                <a:latin typeface="ＭＳ Ｐゴシック" pitchFamily="50" charset="-128"/>
                <a:ea typeface="ＭＳ Ｐゴシック" pitchFamily="50" charset="-128"/>
                <a:cs typeface="Times New Roman"/>
              </a:rPr>
              <a:t>(</a:t>
            </a:r>
            <a:r>
              <a:rPr lang="ja-JP" altLang="ja-JP" sz="1600" b="1" kern="100" dirty="0">
                <a:solidFill>
                  <a:srgbClr val="0000FF"/>
                </a:solidFill>
                <a:latin typeface="ＭＳ Ｐゴシック" pitchFamily="50" charset="-128"/>
                <a:ea typeface="ＭＳ Ｐゴシック" pitchFamily="50" charset="-128"/>
                <a:cs typeface="Times New Roman"/>
              </a:rPr>
              <a:t>最近の取り組み事例</a:t>
            </a:r>
            <a:r>
              <a:rPr lang="en-US" altLang="ja-JP" sz="1600" b="1" kern="100" dirty="0">
                <a:solidFill>
                  <a:srgbClr val="0000FF"/>
                </a:solidFill>
                <a:latin typeface="ＭＳ Ｐゴシック" pitchFamily="50" charset="-128"/>
                <a:ea typeface="ＭＳ Ｐゴシック" pitchFamily="50" charset="-128"/>
                <a:cs typeface="Times New Roman"/>
              </a:rPr>
              <a:t>)</a:t>
            </a:r>
            <a:endParaRPr lang="en-US" altLang="ja-JP" sz="1600" b="1" kern="100" dirty="0">
              <a:solidFill>
                <a:schemeClr val="tx1"/>
              </a:solidFill>
              <a:latin typeface="ＭＳ Ｐゴシック" pitchFamily="50" charset="-128"/>
              <a:ea typeface="ＭＳ Ｐゴシック" pitchFamily="50" charset="-128"/>
              <a:cs typeface="Times New Roman"/>
            </a:endParaRPr>
          </a:p>
          <a:p>
            <a:pPr marL="810260" algn="just">
              <a:spcAft>
                <a:spcPts val="0"/>
              </a:spcAft>
            </a:pPr>
            <a:endParaRPr lang="ja-JP"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en-US" sz="1600" kern="100" dirty="0">
                <a:solidFill>
                  <a:schemeClr val="tx1"/>
                </a:solidFill>
                <a:latin typeface="ＭＳ Ｐゴシック" pitchFamily="50" charset="-128"/>
                <a:ea typeface="ＭＳ Ｐゴシック" pitchFamily="50" charset="-128"/>
                <a:cs typeface="Times New Roman"/>
              </a:rPr>
              <a:t>毎年、</a:t>
            </a:r>
            <a:r>
              <a:rPr lang="ja-JP" altLang="ja-JP" sz="1600" kern="100" dirty="0">
                <a:solidFill>
                  <a:schemeClr val="tx1"/>
                </a:solidFill>
                <a:latin typeface="ＭＳ Ｐゴシック" pitchFamily="50" charset="-128"/>
                <a:ea typeface="ＭＳ Ｐゴシック" pitchFamily="50" charset="-128"/>
                <a:cs typeface="Times New Roman"/>
              </a:rPr>
              <a:t>当業界における労働災害事例集を作成</a:t>
            </a:r>
          </a:p>
          <a:p>
            <a:pPr marL="342900" lvl="0" indent="-342900" algn="just">
              <a:spcAft>
                <a:spcPts val="0"/>
              </a:spcAft>
              <a:buFont typeface="Wingdings"/>
              <a:buChar char=""/>
            </a:pPr>
            <a:r>
              <a:rPr lang="en-US" altLang="ja-JP" sz="1600" kern="100" dirty="0">
                <a:solidFill>
                  <a:schemeClr val="tx1"/>
                </a:solidFill>
                <a:latin typeface="ＭＳ Ｐゴシック" pitchFamily="50" charset="-128"/>
                <a:ea typeface="ＭＳ Ｐゴシック" pitchFamily="50" charset="-128"/>
                <a:cs typeface="Times New Roman"/>
              </a:rPr>
              <a:t>H23</a:t>
            </a:r>
            <a:r>
              <a:rPr lang="ja-JP" altLang="ja-JP" sz="1600" kern="100" dirty="0">
                <a:solidFill>
                  <a:schemeClr val="tx1"/>
                </a:solidFill>
                <a:latin typeface="ＭＳ Ｐゴシック" pitchFamily="50" charset="-128"/>
                <a:ea typeface="ＭＳ Ｐゴシック" pitchFamily="50" charset="-128"/>
                <a:cs typeface="Times New Roman"/>
              </a:rPr>
              <a:t>年</a:t>
            </a:r>
            <a:r>
              <a:rPr lang="en-US" altLang="ja-JP" sz="1600" kern="100" dirty="0">
                <a:solidFill>
                  <a:schemeClr val="tx1"/>
                </a:solidFill>
                <a:latin typeface="ＭＳ Ｐゴシック" pitchFamily="50" charset="-128"/>
                <a:ea typeface="ＭＳ Ｐゴシック" pitchFamily="50" charset="-128"/>
                <a:cs typeface="Times New Roman"/>
              </a:rPr>
              <a:t>5</a:t>
            </a:r>
            <a:r>
              <a:rPr lang="ja-JP" altLang="ja-JP" sz="1600" kern="100" dirty="0">
                <a:solidFill>
                  <a:schemeClr val="tx1"/>
                </a:solidFill>
                <a:latin typeface="ＭＳ Ｐゴシック" pitchFamily="50" charset="-128"/>
                <a:ea typeface="ＭＳ Ｐゴシック" pitchFamily="50" charset="-128"/>
                <a:cs typeface="Times New Roman"/>
              </a:rPr>
              <a:t>月「放射性物質により汚染された恐れのあるスクラップ材等の取り扱いについて」</a:t>
            </a:r>
            <a:r>
              <a:rPr lang="ja-JP" altLang="en-US" sz="1600" kern="100" dirty="0">
                <a:solidFill>
                  <a:schemeClr val="tx1"/>
                </a:solidFill>
                <a:latin typeface="ＭＳ Ｐゴシック" pitchFamily="50" charset="-128"/>
                <a:ea typeface="ＭＳ Ｐゴシック" pitchFamily="50" charset="-128"/>
                <a:cs typeface="Times New Roman"/>
              </a:rPr>
              <a:t>を</a:t>
            </a:r>
            <a:r>
              <a:rPr lang="ja-JP" altLang="ja-JP" sz="1600" kern="100" dirty="0">
                <a:solidFill>
                  <a:schemeClr val="tx1"/>
                </a:solidFill>
                <a:latin typeface="ＭＳ Ｐゴシック" pitchFamily="50" charset="-128"/>
                <a:ea typeface="ＭＳ Ｐゴシック" pitchFamily="50" charset="-128"/>
                <a:cs typeface="Times New Roman"/>
              </a:rPr>
              <a:t>取りまとめ</a:t>
            </a:r>
          </a:p>
          <a:p>
            <a:pPr marL="342900" lvl="0" indent="-342900" algn="just">
              <a:spcAft>
                <a:spcPts val="0"/>
              </a:spcAft>
              <a:buFont typeface="Wingdings"/>
              <a:buChar char=""/>
            </a:pPr>
            <a:r>
              <a:rPr lang="en-US" altLang="ja-JP" sz="1600" kern="100" dirty="0">
                <a:solidFill>
                  <a:schemeClr val="tx1"/>
                </a:solidFill>
                <a:latin typeface="ＭＳ Ｐゴシック" pitchFamily="50" charset="-128"/>
                <a:ea typeface="ＭＳ Ｐゴシック" pitchFamily="50" charset="-128"/>
                <a:cs typeface="Times New Roman"/>
              </a:rPr>
              <a:t>H24</a:t>
            </a:r>
            <a:r>
              <a:rPr lang="ja-JP" altLang="en-US" sz="1600" kern="100" dirty="0">
                <a:solidFill>
                  <a:schemeClr val="tx1"/>
                </a:solidFill>
                <a:latin typeface="ＭＳ Ｐゴシック" pitchFamily="50" charset="-128"/>
                <a:ea typeface="ＭＳ Ｐゴシック" pitchFamily="50" charset="-128"/>
                <a:cs typeface="Times New Roman"/>
              </a:rPr>
              <a:t>年</a:t>
            </a:r>
            <a:r>
              <a:rPr lang="en-US" altLang="ja-JP" sz="1600" kern="100" dirty="0">
                <a:solidFill>
                  <a:schemeClr val="tx1"/>
                </a:solidFill>
                <a:latin typeface="ＭＳ Ｐゴシック" pitchFamily="50" charset="-128"/>
                <a:ea typeface="ＭＳ Ｐゴシック" pitchFamily="50" charset="-128"/>
                <a:cs typeface="Times New Roman"/>
              </a:rPr>
              <a:t>10</a:t>
            </a:r>
            <a:r>
              <a:rPr lang="ja-JP" altLang="en-US" sz="1600" kern="100" dirty="0">
                <a:solidFill>
                  <a:schemeClr val="tx1"/>
                </a:solidFill>
                <a:latin typeface="ＭＳ Ｐゴシック" pitchFamily="50" charset="-128"/>
                <a:ea typeface="ＭＳ Ｐゴシック" pitchFamily="50" charset="-128"/>
                <a:cs typeface="Times New Roman"/>
              </a:rPr>
              <a:t>月～</a:t>
            </a:r>
            <a:r>
              <a:rPr lang="en-US" altLang="ja-JP" sz="1600" kern="100" dirty="0">
                <a:solidFill>
                  <a:schemeClr val="tx1"/>
                </a:solidFill>
                <a:latin typeface="ＭＳ Ｐゴシック" pitchFamily="50" charset="-128"/>
                <a:ea typeface="ＭＳ Ｐゴシック" pitchFamily="50" charset="-128"/>
                <a:cs typeface="Times New Roman"/>
              </a:rPr>
              <a:t>25</a:t>
            </a:r>
            <a:r>
              <a:rPr lang="ja-JP" altLang="en-US" sz="1600" kern="100" dirty="0">
                <a:solidFill>
                  <a:schemeClr val="tx1"/>
                </a:solidFill>
                <a:latin typeface="ＭＳ Ｐゴシック" pitchFamily="50" charset="-128"/>
                <a:ea typeface="ＭＳ Ｐゴシック" pitchFamily="50" charset="-128"/>
                <a:cs typeface="Times New Roman"/>
              </a:rPr>
              <a:t>年</a:t>
            </a:r>
            <a:r>
              <a:rPr lang="en-US" altLang="ja-JP" sz="1600" kern="100" dirty="0">
                <a:solidFill>
                  <a:schemeClr val="tx1"/>
                </a:solidFill>
                <a:latin typeface="ＭＳ Ｐゴシック" pitchFamily="50" charset="-128"/>
                <a:ea typeface="ＭＳ Ｐゴシック" pitchFamily="50" charset="-128"/>
                <a:cs typeface="Times New Roman"/>
              </a:rPr>
              <a:t>3</a:t>
            </a:r>
            <a:r>
              <a:rPr lang="ja-JP" altLang="en-US" sz="1600" kern="100" dirty="0">
                <a:solidFill>
                  <a:schemeClr val="tx1"/>
                </a:solidFill>
                <a:latin typeface="ＭＳ Ｐゴシック" pitchFamily="50" charset="-128"/>
                <a:ea typeface="ＭＳ Ｐゴシック" pitchFamily="50" charset="-128"/>
                <a:cs typeface="Times New Roman"/>
              </a:rPr>
              <a:t>月「マグネシウムスクラップ混入」及び「マグネシウム・リチウム合金スクラップ」に関するよるトラブルについて注意喚起文書を</a:t>
            </a:r>
            <a:r>
              <a:rPr lang="ja-JP" altLang="ja-JP" sz="1600" kern="100" dirty="0">
                <a:solidFill>
                  <a:schemeClr val="tx1"/>
                </a:solidFill>
                <a:latin typeface="ＭＳ Ｐゴシック" pitchFamily="50" charset="-128"/>
                <a:ea typeface="ＭＳ Ｐゴシック" pitchFamily="50" charset="-128"/>
                <a:cs typeface="Times New Roman"/>
              </a:rPr>
              <a:t>取りまとめ</a:t>
            </a:r>
          </a:p>
          <a:p>
            <a:pPr marL="342900" lvl="0" indent="-342900" algn="just">
              <a:buFont typeface="Wingdings"/>
              <a:buChar char=""/>
            </a:pPr>
            <a:r>
              <a:rPr lang="en-US" altLang="ja-JP" sz="1600" kern="100" dirty="0">
                <a:solidFill>
                  <a:schemeClr val="tx1"/>
                </a:solidFill>
                <a:latin typeface="ＭＳ Ｐゴシック" pitchFamily="50" charset="-128"/>
                <a:ea typeface="ＭＳ Ｐゴシック" pitchFamily="50" charset="-128"/>
                <a:cs typeface="Times New Roman"/>
              </a:rPr>
              <a:t>H25</a:t>
            </a:r>
            <a:r>
              <a:rPr lang="ja-JP" altLang="en-US" sz="1600" kern="100" dirty="0">
                <a:solidFill>
                  <a:schemeClr val="tx1"/>
                </a:solidFill>
                <a:latin typeface="ＭＳ Ｐゴシック" pitchFamily="50" charset="-128"/>
                <a:ea typeface="ＭＳ Ｐゴシック" pitchFamily="50" charset="-128"/>
                <a:cs typeface="Times New Roman"/>
              </a:rPr>
              <a:t>年</a:t>
            </a:r>
            <a:r>
              <a:rPr lang="en-US" altLang="ja-JP" sz="1600" kern="100" dirty="0">
                <a:solidFill>
                  <a:schemeClr val="tx1"/>
                </a:solidFill>
                <a:latin typeface="ＭＳ Ｐゴシック" pitchFamily="50" charset="-128"/>
                <a:ea typeface="ＭＳ Ｐゴシック" pitchFamily="50" charset="-128"/>
                <a:cs typeface="Times New Roman"/>
              </a:rPr>
              <a:t>6</a:t>
            </a:r>
            <a:r>
              <a:rPr lang="ja-JP" altLang="en-US" sz="1600" kern="100" dirty="0">
                <a:solidFill>
                  <a:schemeClr val="tx1"/>
                </a:solidFill>
                <a:latin typeface="ＭＳ Ｐゴシック" pitchFamily="50" charset="-128"/>
                <a:ea typeface="ＭＳ Ｐゴシック" pitchFamily="50" charset="-128"/>
                <a:cs typeface="Times New Roman"/>
              </a:rPr>
              <a:t>月環境省による放射線汚染に関する調査結果を踏まえ、会員企業に注意喚起文書を発出、会員企業の取り組み実態を調査</a:t>
            </a:r>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lvl="0" indent="-342900" algn="just">
              <a:buFont typeface="Wingdings"/>
              <a:buChar char=""/>
            </a:pPr>
            <a:r>
              <a:rPr lang="en-US" altLang="ja-JP" sz="1600" kern="100" dirty="0">
                <a:solidFill>
                  <a:schemeClr val="tx1"/>
                </a:solidFill>
                <a:latin typeface="ＭＳ Ｐゴシック" pitchFamily="50" charset="-128"/>
                <a:ea typeface="ＭＳ Ｐゴシック" pitchFamily="50" charset="-128"/>
                <a:cs typeface="Times New Roman"/>
              </a:rPr>
              <a:t>H26</a:t>
            </a:r>
            <a:r>
              <a:rPr lang="ja-JP" altLang="ja-JP" sz="1600" kern="100" dirty="0">
                <a:solidFill>
                  <a:schemeClr val="tx1"/>
                </a:solidFill>
                <a:latin typeface="ＭＳ Ｐゴシック" pitchFamily="50" charset="-128"/>
                <a:ea typeface="ＭＳ Ｐゴシック" pitchFamily="50" charset="-128"/>
                <a:cs typeface="Times New Roman"/>
              </a:rPr>
              <a:t>年</a:t>
            </a:r>
            <a:r>
              <a:rPr lang="en-US" altLang="ja-JP" sz="1600" kern="100" dirty="0">
                <a:solidFill>
                  <a:schemeClr val="tx1"/>
                </a:solidFill>
                <a:latin typeface="ＭＳ Ｐゴシック" pitchFamily="50" charset="-128"/>
                <a:ea typeface="ＭＳ Ｐゴシック" pitchFamily="50" charset="-128"/>
                <a:cs typeface="Times New Roman"/>
              </a:rPr>
              <a:t>10</a:t>
            </a:r>
            <a:r>
              <a:rPr lang="ja-JP" altLang="en-US" sz="1600" kern="100" dirty="0">
                <a:solidFill>
                  <a:schemeClr val="tx1"/>
                </a:solidFill>
                <a:latin typeface="ＭＳ Ｐゴシック" pitchFamily="50" charset="-128"/>
                <a:ea typeface="ＭＳ Ｐゴシック" pitchFamily="50" charset="-128"/>
                <a:cs typeface="Times New Roman"/>
              </a:rPr>
              <a:t>～</a:t>
            </a:r>
            <a:r>
              <a:rPr lang="en-US" altLang="ja-JP" sz="1600" kern="100" dirty="0">
                <a:solidFill>
                  <a:schemeClr val="tx1"/>
                </a:solidFill>
                <a:latin typeface="ＭＳ Ｐゴシック" pitchFamily="50" charset="-128"/>
                <a:ea typeface="ＭＳ Ｐゴシック" pitchFamily="50" charset="-128"/>
                <a:cs typeface="Times New Roman"/>
              </a:rPr>
              <a:t>11</a:t>
            </a:r>
            <a:r>
              <a:rPr lang="ja-JP" altLang="ja-JP" sz="1600" kern="100" dirty="0">
                <a:solidFill>
                  <a:schemeClr val="tx1"/>
                </a:solidFill>
                <a:latin typeface="ＭＳ Ｐゴシック" pitchFamily="50" charset="-128"/>
                <a:ea typeface="ＭＳ Ｐゴシック" pitchFamily="50" charset="-128"/>
                <a:cs typeface="Times New Roman"/>
              </a:rPr>
              <a:t>月　東京、名古屋で、</a:t>
            </a:r>
            <a:r>
              <a:rPr lang="ja-JP" altLang="en-US" sz="1600" kern="100" dirty="0">
                <a:solidFill>
                  <a:schemeClr val="tx1"/>
                </a:solidFill>
                <a:latin typeface="ＭＳ Ｐゴシック" pitchFamily="50" charset="-128"/>
                <a:ea typeface="ＭＳ Ｐゴシック" pitchFamily="50" charset="-128"/>
                <a:cs typeface="Times New Roman"/>
              </a:rPr>
              <a:t>第</a:t>
            </a:r>
            <a:r>
              <a:rPr lang="en-US" altLang="ja-JP" sz="1600" kern="100" dirty="0">
                <a:solidFill>
                  <a:schemeClr val="tx1"/>
                </a:solidFill>
                <a:latin typeface="ＭＳ Ｐゴシック" pitchFamily="50" charset="-128"/>
                <a:ea typeface="ＭＳ Ｐゴシック" pitchFamily="50" charset="-128"/>
                <a:cs typeface="Times New Roman"/>
              </a:rPr>
              <a:t>2</a:t>
            </a:r>
            <a:r>
              <a:rPr lang="ja-JP" altLang="en-US" sz="1600" kern="100" dirty="0">
                <a:solidFill>
                  <a:schemeClr val="tx1"/>
                </a:solidFill>
                <a:latin typeface="ＭＳ Ｐゴシック" pitchFamily="50" charset="-128"/>
                <a:ea typeface="ＭＳ Ｐゴシック" pitchFamily="50" charset="-128"/>
                <a:cs typeface="Times New Roman"/>
              </a:rPr>
              <a:t>回労働安全に関する研修会を開催</a:t>
            </a:r>
            <a:endParaRPr lang="ja-JP" altLang="ja-JP" sz="1600" kern="100" dirty="0">
              <a:solidFill>
                <a:schemeClr val="tx1"/>
              </a:solidFill>
              <a:latin typeface="ＭＳ Ｐゴシック" pitchFamily="50" charset="-128"/>
              <a:ea typeface="ＭＳ Ｐゴシック" pitchFamily="50" charset="-128"/>
              <a:cs typeface="Times New Roman"/>
            </a:endParaRPr>
          </a:p>
          <a:p>
            <a:pPr marL="342900" indent="-342900" algn="just">
              <a:buFont typeface="Wingdings"/>
              <a:buChar char=""/>
            </a:pPr>
            <a:endParaRPr lang="ja-JP" altLang="ja-JP" sz="1600" b="1" kern="100" dirty="0">
              <a:solidFill>
                <a:schemeClr val="tx1"/>
              </a:solidFill>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225811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31284"/>
            <a:ext cx="7020780" cy="542092"/>
          </a:xfrm>
          <a:solidFill>
            <a:schemeClr val="accent1">
              <a:lumMod val="20000"/>
              <a:lumOff val="80000"/>
            </a:schemeClr>
          </a:solidFill>
        </p:spPr>
        <p:txBody>
          <a:bodyPr>
            <a:normAutofit fontScale="90000"/>
          </a:bodyPr>
          <a:lstStyle/>
          <a:p>
            <a:pPr lvl="0">
              <a:spcAft>
                <a:spcPts val="0"/>
              </a:spcAft>
            </a:pPr>
            <a:r>
              <a:rPr lang="ja-JP" altLang="en-US" sz="3200" kern="100" dirty="0">
                <a:solidFill>
                  <a:schemeClr val="tx1"/>
                </a:solidFill>
                <a:latin typeface="ＭＳ 明朝"/>
                <a:cs typeface="Times New Roman"/>
              </a:rPr>
              <a:t>　</a:t>
            </a:r>
            <a:r>
              <a:rPr lang="ja-JP" altLang="en-US" sz="3100" kern="100" dirty="0">
                <a:solidFill>
                  <a:schemeClr val="tx1"/>
                </a:solidFill>
                <a:latin typeface="ＭＳ 明朝"/>
                <a:cs typeface="Times New Roman"/>
              </a:rPr>
              <a:t>５．中小企業対策に取り組んでいます</a:t>
            </a:r>
            <a:endParaRPr lang="ja-JP" altLang="ja-JP" sz="31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935596" y="1550402"/>
            <a:ext cx="7020780" cy="2598678"/>
          </a:xfrm>
        </p:spPr>
        <p:txBody>
          <a:bodyPr>
            <a:noAutofit/>
          </a:bodyPr>
          <a:lstStyle/>
          <a:p>
            <a:pPr marL="342900" lvl="0" indent="-342900" algn="just">
              <a:spcAft>
                <a:spcPts val="0"/>
              </a:spcAft>
              <a:buFont typeface="Wingdings"/>
              <a:buChar char=""/>
            </a:pPr>
            <a:r>
              <a:rPr lang="ja-JP" altLang="ja-JP" sz="1600" kern="100" dirty="0">
                <a:solidFill>
                  <a:schemeClr val="tx1"/>
                </a:solidFill>
                <a:latin typeface="ＭＳ 明朝"/>
                <a:cs typeface="Times New Roman"/>
              </a:rPr>
              <a:t>中小企業庁と連携して､中小企業向け各種制度の普及・啓蒙活動を行っています。</a:t>
            </a:r>
            <a:endParaRPr lang="ja-JP" altLang="ja-JP" sz="1200" kern="100" dirty="0">
              <a:solidFill>
                <a:schemeClr val="tx1"/>
              </a:solidFill>
              <a:latin typeface="ＭＳ 明朝"/>
              <a:cs typeface="Times New Roman"/>
            </a:endParaRPr>
          </a:p>
          <a:p>
            <a:pPr marL="342900" lvl="0" indent="-342900" algn="just">
              <a:spcAft>
                <a:spcPts val="0"/>
              </a:spcAft>
              <a:buFont typeface="Wingdings"/>
              <a:buChar char=""/>
            </a:pPr>
            <a:r>
              <a:rPr lang="ja-JP" altLang="ja-JP" sz="1600" kern="100" dirty="0">
                <a:solidFill>
                  <a:schemeClr val="tx1"/>
                </a:solidFill>
                <a:latin typeface="ＭＳ 明朝"/>
                <a:cs typeface="Times New Roman"/>
              </a:rPr>
              <a:t>セイフティーネット</a:t>
            </a:r>
            <a:r>
              <a:rPr lang="en-US" altLang="ja-JP" sz="1600" kern="100" dirty="0">
                <a:solidFill>
                  <a:schemeClr val="tx1"/>
                </a:solidFill>
                <a:latin typeface="ＭＳ 明朝"/>
                <a:cs typeface="Times New Roman"/>
              </a:rPr>
              <a:t>(</a:t>
            </a:r>
            <a:r>
              <a:rPr lang="ja-JP" altLang="ja-JP" sz="1600" kern="100" dirty="0">
                <a:solidFill>
                  <a:schemeClr val="tx1"/>
                </a:solidFill>
                <a:latin typeface="ＭＳ 明朝"/>
                <a:cs typeface="Times New Roman"/>
              </a:rPr>
              <a:t>緊急報奨制度、雇用調整助成金等</a:t>
            </a:r>
            <a:r>
              <a:rPr lang="en-US" altLang="ja-JP" sz="1600" kern="100" dirty="0">
                <a:solidFill>
                  <a:schemeClr val="tx1"/>
                </a:solidFill>
                <a:latin typeface="ＭＳ 明朝"/>
                <a:cs typeface="Times New Roman"/>
              </a:rPr>
              <a:t>)</a:t>
            </a:r>
            <a:r>
              <a:rPr lang="ja-JP" altLang="ja-JP" sz="1600" kern="100" dirty="0">
                <a:solidFill>
                  <a:schemeClr val="tx1"/>
                </a:solidFill>
                <a:latin typeface="ＭＳ 明朝"/>
                <a:cs typeface="Times New Roman"/>
              </a:rPr>
              <a:t>の発動時において、当業界が特定業種に指定されるため、当業界関連データー</a:t>
            </a:r>
            <a:r>
              <a:rPr lang="ja-JP" altLang="en-US" sz="1600" kern="100" dirty="0">
                <a:solidFill>
                  <a:schemeClr val="tx1"/>
                </a:solidFill>
                <a:latin typeface="ＭＳ 明朝"/>
                <a:cs typeface="Times New Roman"/>
              </a:rPr>
              <a:t>の</a:t>
            </a:r>
            <a:r>
              <a:rPr lang="ja-JP" altLang="ja-JP" sz="1600" kern="100" dirty="0">
                <a:solidFill>
                  <a:schemeClr val="tx1"/>
                </a:solidFill>
                <a:latin typeface="ＭＳ 明朝"/>
                <a:cs typeface="Times New Roman"/>
              </a:rPr>
              <a:t>取りまとめ、報告するなど、役所に対する窓口機関としての任務を担っております。</a:t>
            </a:r>
            <a:endParaRPr lang="ja-JP" altLang="ja-JP" sz="1200" kern="100" dirty="0">
              <a:solidFill>
                <a:schemeClr val="tx1"/>
              </a:solidFill>
              <a:latin typeface="ＭＳ 明朝"/>
              <a:cs typeface="Times New Roman"/>
            </a:endParaRP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043608" y="3861048"/>
            <a:ext cx="7272808" cy="1846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10260" algn="just">
              <a:spcAft>
                <a:spcPts val="0"/>
              </a:spcAft>
            </a:pPr>
            <a:r>
              <a:rPr lang="en-US" altLang="ja-JP" sz="1600" b="1" kern="100" dirty="0">
                <a:solidFill>
                  <a:srgbClr val="0000FF"/>
                </a:solidFill>
                <a:latin typeface="ＭＳ Ｐゴシック" pitchFamily="50" charset="-128"/>
                <a:ea typeface="ＭＳ Ｐゴシック" pitchFamily="50" charset="-128"/>
                <a:cs typeface="Times New Roman"/>
              </a:rPr>
              <a:t>(</a:t>
            </a:r>
            <a:r>
              <a:rPr lang="ja-JP" altLang="ja-JP" sz="1600" b="1" kern="100" dirty="0">
                <a:solidFill>
                  <a:srgbClr val="0000FF"/>
                </a:solidFill>
                <a:latin typeface="ＭＳ Ｐゴシック" pitchFamily="50" charset="-128"/>
                <a:ea typeface="ＭＳ Ｐゴシック" pitchFamily="50" charset="-128"/>
                <a:cs typeface="Times New Roman"/>
              </a:rPr>
              <a:t>最近の取り組み事例</a:t>
            </a:r>
            <a:r>
              <a:rPr lang="en-US" altLang="ja-JP" sz="1600" b="1" kern="100" dirty="0">
                <a:solidFill>
                  <a:srgbClr val="0000FF"/>
                </a:solidFill>
                <a:latin typeface="ＭＳ Ｐゴシック" pitchFamily="50" charset="-128"/>
                <a:ea typeface="ＭＳ Ｐゴシック" pitchFamily="50" charset="-128"/>
                <a:cs typeface="Times New Roman"/>
              </a:rPr>
              <a:t>)</a:t>
            </a:r>
          </a:p>
          <a:p>
            <a:pPr marL="810260" algn="just">
              <a:spcAft>
                <a:spcPts val="0"/>
              </a:spcAft>
            </a:pPr>
            <a:endParaRPr lang="ja-JP" altLang="ja-JP" sz="1600" b="1" kern="100" dirty="0">
              <a:solidFill>
                <a:srgbClr val="0000FF"/>
              </a:solidFill>
              <a:latin typeface="ＭＳ Ｐゴシック" pitchFamily="50" charset="-128"/>
              <a:ea typeface="ＭＳ Ｐゴシック" pitchFamily="50" charset="-128"/>
              <a:cs typeface="Times New Roman"/>
            </a:endParaRPr>
          </a:p>
          <a:p>
            <a:pPr marL="342900" indent="-342900" algn="just">
              <a:buFont typeface="Wingdings"/>
              <a:buChar char=""/>
            </a:pPr>
            <a:r>
              <a:rPr lang="ja-JP" altLang="ja-JP" sz="1600" kern="100" dirty="0">
                <a:solidFill>
                  <a:schemeClr val="tx1"/>
                </a:solidFill>
                <a:latin typeface="ＭＳ Ｐゴシック" pitchFamily="50" charset="-128"/>
                <a:ea typeface="ＭＳ Ｐゴシック" pitchFamily="50" charset="-128"/>
                <a:cs typeface="Times New Roman"/>
              </a:rPr>
              <a:t>リーマンショック後、セーフティーネット制度が当業界に適用されるため、政府への働きかけを</a:t>
            </a:r>
            <a:r>
              <a:rPr lang="ja-JP" altLang="en-US" sz="1600" kern="100" dirty="0">
                <a:solidFill>
                  <a:schemeClr val="tx1"/>
                </a:solidFill>
                <a:latin typeface="ＭＳ Ｐゴシック" pitchFamily="50" charset="-128"/>
                <a:ea typeface="ＭＳ Ｐゴシック" pitchFamily="50" charset="-128"/>
                <a:cs typeface="Times New Roman"/>
              </a:rPr>
              <a:t>実施</a:t>
            </a:r>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indent="-342900" algn="just">
              <a:buFont typeface="Wingdings"/>
              <a:buChar char=""/>
            </a:pPr>
            <a:endParaRPr lang="en-US" altLang="ja-JP" sz="1600" kern="100" dirty="0">
              <a:solidFill>
                <a:schemeClr val="tx1"/>
              </a:solidFill>
              <a:latin typeface="ＭＳ Ｐゴシック" pitchFamily="50" charset="-128"/>
              <a:ea typeface="ＭＳ Ｐゴシック" pitchFamily="50" charset="-128"/>
              <a:cs typeface="Times New Roman"/>
            </a:endParaRPr>
          </a:p>
          <a:p>
            <a:pPr marL="342900" indent="-342900" algn="just">
              <a:buFont typeface="Wingdings"/>
              <a:buChar char=""/>
            </a:pPr>
            <a:r>
              <a:rPr lang="ja-JP" altLang="en-US" sz="1600" kern="100" dirty="0">
                <a:solidFill>
                  <a:schemeClr val="tx1"/>
                </a:solidFill>
                <a:latin typeface="ＭＳ Ｐゴシック" pitchFamily="50" charset="-128"/>
                <a:ea typeface="ＭＳ Ｐゴシック" pitchFamily="50" charset="-128"/>
                <a:cs typeface="Times New Roman"/>
              </a:rPr>
              <a:t>新型コロナ対応等</a:t>
            </a:r>
            <a:r>
              <a:rPr lang="ja-JP" altLang="ja-JP" sz="1600" kern="100" dirty="0">
                <a:solidFill>
                  <a:schemeClr val="tx1"/>
                </a:solidFill>
                <a:latin typeface="ＭＳ Ｐゴシック" pitchFamily="50" charset="-128"/>
                <a:ea typeface="ＭＳ Ｐゴシック" pitchFamily="50" charset="-128"/>
                <a:cs typeface="Times New Roman"/>
              </a:rPr>
              <a:t>､</a:t>
            </a:r>
            <a:r>
              <a:rPr lang="ja-JP" altLang="en-US" sz="1600" kern="100" dirty="0">
                <a:solidFill>
                  <a:schemeClr val="tx1"/>
                </a:solidFill>
                <a:latin typeface="ＭＳ Ｐゴシック" pitchFamily="50" charset="-128"/>
                <a:ea typeface="ＭＳ Ｐゴシック" pitchFamily="50" charset="-128"/>
                <a:cs typeface="Times New Roman"/>
              </a:rPr>
              <a:t>状況に応じて特定業種の指定申請</a:t>
            </a:r>
            <a:r>
              <a:rPr lang="ja-JP" altLang="ja-JP" sz="1600" kern="100" dirty="0">
                <a:solidFill>
                  <a:schemeClr val="tx1"/>
                </a:solidFill>
                <a:latin typeface="ＭＳ Ｐゴシック" pitchFamily="50" charset="-128"/>
                <a:ea typeface="ＭＳ Ｐゴシック" pitchFamily="50" charset="-128"/>
                <a:cs typeface="Times New Roman"/>
              </a:rPr>
              <a:t>手続きを</a:t>
            </a:r>
            <a:r>
              <a:rPr lang="ja-JP" altLang="en-US" sz="1600" kern="100" dirty="0">
                <a:solidFill>
                  <a:schemeClr val="tx1"/>
                </a:solidFill>
                <a:latin typeface="ＭＳ Ｐゴシック" pitchFamily="50" charset="-128"/>
                <a:ea typeface="ＭＳ Ｐゴシック" pitchFamily="50" charset="-128"/>
                <a:cs typeface="Times New Roman"/>
              </a:rPr>
              <a:t>実施</a:t>
            </a:r>
            <a:endParaRPr lang="en-US" altLang="ja-JP" sz="1600" kern="100" dirty="0">
              <a:solidFill>
                <a:schemeClr val="tx1"/>
              </a:solidFill>
              <a:latin typeface="ＭＳ Ｐゴシック" pitchFamily="50" charset="-128"/>
              <a:ea typeface="ＭＳ Ｐゴシック" pitchFamily="50" charset="-128"/>
              <a:cs typeface="Times New Roman"/>
            </a:endParaRPr>
          </a:p>
          <a:p>
            <a:pPr marL="285750" lvl="0" indent="-285750" algn="just">
              <a:spcAft>
                <a:spcPts val="0"/>
              </a:spcAft>
              <a:buFont typeface="Wingdings" pitchFamily="2" charset="2"/>
              <a:buChar char="Ø"/>
            </a:pPr>
            <a:endParaRPr lang="ja-JP" altLang="ja-JP" b="1" kern="100" dirty="0">
              <a:solidFill>
                <a:srgbClr val="FF0000"/>
              </a:solidFill>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863800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763781"/>
            <a:ext cx="7653438" cy="504978"/>
          </a:xfrm>
          <a:solidFill>
            <a:schemeClr val="accent1">
              <a:lumMod val="20000"/>
              <a:lumOff val="80000"/>
            </a:schemeClr>
          </a:solidFill>
        </p:spPr>
        <p:txBody>
          <a:bodyPr>
            <a:noAutofit/>
          </a:bodyPr>
          <a:lstStyle/>
          <a:p>
            <a:pPr lvl="0">
              <a:spcAft>
                <a:spcPts val="0"/>
              </a:spcAft>
            </a:pPr>
            <a:r>
              <a:rPr lang="ja-JP" altLang="en-US" sz="2800" kern="100" dirty="0">
                <a:solidFill>
                  <a:schemeClr val="tx1"/>
                </a:solidFill>
                <a:latin typeface="ＭＳ 明朝"/>
                <a:cs typeface="Times New Roman"/>
              </a:rPr>
              <a:t>　６．関係機関との連携に力を入れています</a:t>
            </a:r>
            <a:endParaRPr lang="ja-JP" altLang="ja-JP" sz="28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1043608" y="1844824"/>
            <a:ext cx="6810919" cy="1440159"/>
          </a:xfrm>
        </p:spPr>
        <p:txBody>
          <a:bodyPr>
            <a:noAutofit/>
          </a:bodyPr>
          <a:lstStyle/>
          <a:p>
            <a:pPr marL="342900" lvl="0" indent="-342900" algn="just">
              <a:spcAft>
                <a:spcPts val="0"/>
              </a:spcAft>
              <a:buFont typeface="Wingdings"/>
              <a:buChar char=""/>
            </a:pPr>
            <a:r>
              <a:rPr lang="ja-JP" altLang="ja-JP" sz="1600" kern="100" dirty="0">
                <a:solidFill>
                  <a:schemeClr val="tx1"/>
                </a:solidFill>
                <a:latin typeface="ＭＳ 明朝"/>
                <a:cs typeface="Times New Roman"/>
              </a:rPr>
              <a:t>原料問屋団体、ユーザー業界、ドロス業界など関連業界とのコミュニケーションの維持・強化に力を入れています。</a:t>
            </a:r>
          </a:p>
          <a:p>
            <a:pPr marL="342900" lvl="0" indent="-342900" algn="just">
              <a:spcAft>
                <a:spcPts val="0"/>
              </a:spcAft>
              <a:buFont typeface="Wingdings"/>
              <a:buChar char=""/>
            </a:pPr>
            <a:r>
              <a:rPr lang="ja-JP" altLang="ja-JP" sz="1600" kern="100" dirty="0">
                <a:solidFill>
                  <a:schemeClr val="tx1"/>
                </a:solidFill>
                <a:latin typeface="ＭＳ 明朝"/>
                <a:cs typeface="Times New Roman"/>
              </a:rPr>
              <a:t>このため関連協会と定期的に懇談会を開催しております。</a:t>
            </a: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091233" y="3861048"/>
            <a:ext cx="6408712" cy="20928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543560" indent="266700" algn="just">
              <a:spcAft>
                <a:spcPts val="0"/>
              </a:spcAft>
            </a:pPr>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r>
              <a:rPr lang="ja-JP"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最近の取り組み事例</a:t>
            </a:r>
            <a:r>
              <a:rPr lang="en-US" altLang="ja-JP" sz="1600" b="1" kern="100" dirty="0">
                <a:solidFill>
                  <a:srgbClr val="0000FF"/>
                </a:solidFill>
                <a:latin typeface="ＭＳ Ｐゴシック" panose="020B0600070205080204" pitchFamily="50" charset="-128"/>
                <a:ea typeface="ＭＳ Ｐゴシック" panose="020B0600070205080204" pitchFamily="50" charset="-128"/>
                <a:cs typeface="Times New Roman"/>
              </a:rPr>
              <a:t>)</a:t>
            </a:r>
          </a:p>
          <a:p>
            <a:pPr marL="543560" indent="266700" algn="just">
              <a:spcAft>
                <a:spcPts val="0"/>
              </a:spcAft>
            </a:pPr>
            <a:endParaRPr lang="ja-JP" altLang="ja-JP" sz="16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marL="342900" indent="-342900" algn="just">
              <a:buFont typeface="Wingdings"/>
              <a:buChar char=""/>
            </a:pP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H29</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年</a:t>
            </a: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10</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月</a:t>
            </a: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一社</a:t>
            </a: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日本自動車工業会材料部会との懇談会を開催</a:t>
            </a:r>
            <a:endPar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marL="342900" indent="-342900" algn="just">
              <a:buFont typeface="Wingdings"/>
              <a:buChar char=""/>
            </a:pPr>
            <a:endPar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marL="342900" lvl="0" indent="-342900" algn="just">
              <a:spcAft>
                <a:spcPts val="0"/>
              </a:spcAft>
              <a:buFont typeface="Wingdings"/>
              <a:buChar char=""/>
            </a:pP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R</a:t>
            </a:r>
            <a:r>
              <a:rPr lang="ja-JP" altLang="en-US" sz="1600" kern="100" dirty="0">
                <a:solidFill>
                  <a:schemeClr val="tx1"/>
                </a:solidFill>
                <a:latin typeface="ＭＳ ゴシック" panose="020B0609070205080204" pitchFamily="49" charset="-128"/>
                <a:ea typeface="ＭＳ ゴシック" panose="020B0609070205080204" pitchFamily="49" charset="-128"/>
                <a:cs typeface="Times New Roman"/>
              </a:rPr>
              <a:t>２</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年</a:t>
            </a:r>
            <a:r>
              <a:rPr lang="ja-JP" altLang="en-US" sz="1600" kern="100" dirty="0">
                <a:solidFill>
                  <a:schemeClr val="tx1"/>
                </a:solidFill>
                <a:latin typeface="ＭＳ ゴシック" panose="020B0609070205080204" pitchFamily="49" charset="-128"/>
                <a:ea typeface="ＭＳ ゴシック" panose="020B0609070205080204" pitchFamily="49" charset="-128"/>
                <a:cs typeface="Times New Roman"/>
              </a:rPr>
              <a:t>２</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月日本</a:t>
            </a:r>
            <a:r>
              <a:rPr lang="ja-JP" altLang="en-US" sz="1600" kern="100" dirty="0">
                <a:solidFill>
                  <a:schemeClr val="tx1"/>
                </a:solidFill>
                <a:latin typeface="ＭＳ ゴシック" panose="020B0609070205080204" pitchFamily="49" charset="-128"/>
                <a:ea typeface="ＭＳ ゴシック" panose="020B0609070205080204" pitchFamily="49" charset="-128"/>
                <a:cs typeface="Times New Roman"/>
              </a:rPr>
              <a:t>アルミ</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ドロス協議会と懇談会を開催</a:t>
            </a:r>
            <a:endPar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marL="342900" lvl="0" indent="-342900" algn="just">
              <a:spcAft>
                <a:spcPts val="0"/>
              </a:spcAft>
              <a:buFont typeface="Wingdings"/>
              <a:buChar char=""/>
            </a:pPr>
            <a:endPar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marL="342900" lvl="0" indent="-342900" algn="just">
              <a:spcAft>
                <a:spcPts val="0"/>
              </a:spcAft>
              <a:buFont typeface="Wingdings"/>
              <a:buChar char=""/>
            </a:pP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R</a:t>
            </a:r>
            <a:r>
              <a:rPr lang="ja-JP" altLang="en-US" sz="1600" kern="100" dirty="0">
                <a:solidFill>
                  <a:schemeClr val="tx1"/>
                </a:solidFill>
                <a:latin typeface="ＭＳ ゴシック" panose="020B0609070205080204" pitchFamily="49" charset="-128"/>
                <a:ea typeface="ＭＳ ゴシック" panose="020B0609070205080204" pitchFamily="49" charset="-128"/>
                <a:cs typeface="Times New Roman"/>
              </a:rPr>
              <a:t>４</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年</a:t>
            </a: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10</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月軽金属同友会と懇談会</a:t>
            </a:r>
            <a:r>
              <a:rPr lang="ja-JP" altLang="en-US" sz="1600" kern="100" dirty="0">
                <a:solidFill>
                  <a:schemeClr val="tx1"/>
                </a:solidFill>
                <a:latin typeface="ＭＳ ゴシック" panose="020B0609070205080204" pitchFamily="49" charset="-128"/>
                <a:ea typeface="ＭＳ ゴシック" panose="020B0609070205080204" pitchFamily="49" charset="-128"/>
                <a:cs typeface="Times New Roman"/>
              </a:rPr>
              <a:t>を</a:t>
            </a:r>
            <a:r>
              <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開催</a:t>
            </a:r>
            <a:r>
              <a:rPr lang="en-US" altLang="ja-JP" sz="1600" kern="100" dirty="0">
                <a:solidFill>
                  <a:schemeClr val="tx1"/>
                </a:solidFill>
                <a:latin typeface="ＭＳ ゴシック" panose="020B0609070205080204" pitchFamily="49" charset="-128"/>
                <a:ea typeface="ＭＳ ゴシック" panose="020B0609070205080204" pitchFamily="49" charset="-128"/>
                <a:cs typeface="Times New Roman"/>
              </a:rPr>
              <a:t> </a:t>
            </a:r>
            <a:endParaRPr lang="ja-JP" altLang="ja-JP" sz="16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marL="810260" algn="just">
              <a:spcAft>
                <a:spcPts val="0"/>
              </a:spcAft>
            </a:pPr>
            <a:endParaRPr lang="ja-JP" altLang="ja-JP" kern="100" dirty="0">
              <a:solidFill>
                <a:schemeClr val="tx1"/>
              </a:solidFill>
              <a:effectLst/>
              <a:latin typeface="+mn-ea"/>
              <a:cs typeface="Times New Roman"/>
            </a:endParaRPr>
          </a:p>
        </p:txBody>
      </p:sp>
    </p:spTree>
    <p:extLst>
      <p:ext uri="{BB962C8B-B14F-4D97-AF65-F5344CB8AC3E}">
        <p14:creationId xmlns:p14="http://schemas.microsoft.com/office/powerpoint/2010/main" val="395613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764704"/>
            <a:ext cx="7704856" cy="504056"/>
          </a:xfrm>
          <a:solidFill>
            <a:schemeClr val="accent1">
              <a:lumMod val="20000"/>
              <a:lumOff val="80000"/>
            </a:schemeClr>
          </a:solidFill>
        </p:spPr>
        <p:txBody>
          <a:bodyPr>
            <a:normAutofit fontScale="90000"/>
          </a:bodyPr>
          <a:lstStyle/>
          <a:p>
            <a:pPr lvl="0">
              <a:spcAft>
                <a:spcPts val="0"/>
              </a:spcAft>
            </a:pPr>
            <a:r>
              <a:rPr lang="ja-JP" altLang="en-US" sz="3200" kern="100" dirty="0">
                <a:solidFill>
                  <a:schemeClr val="tx1"/>
                </a:solidFill>
                <a:latin typeface="ＭＳ 明朝"/>
                <a:cs typeface="Times New Roman"/>
              </a:rPr>
              <a:t>　</a:t>
            </a:r>
            <a:r>
              <a:rPr lang="ja-JP" altLang="en-US" sz="3100" kern="100" dirty="0">
                <a:solidFill>
                  <a:schemeClr val="tx1"/>
                </a:solidFill>
                <a:latin typeface="ＭＳ 明朝"/>
                <a:cs typeface="Times New Roman"/>
              </a:rPr>
              <a:t>７．政府に対して政策提言をしています</a:t>
            </a:r>
            <a:endParaRPr lang="ja-JP" altLang="ja-JP" sz="3100" kern="100" dirty="0">
              <a:solidFill>
                <a:schemeClr val="tx1"/>
              </a:solidFill>
              <a:effectLst/>
              <a:latin typeface="ＭＳ 明朝"/>
              <a:cs typeface="Times New Roman"/>
            </a:endParaRPr>
          </a:p>
        </p:txBody>
      </p:sp>
      <p:sp>
        <p:nvSpPr>
          <p:cNvPr id="3" name="コンテンツ プレースホルダー 2"/>
          <p:cNvSpPr>
            <a:spLocks noGrp="1"/>
          </p:cNvSpPr>
          <p:nvPr>
            <p:ph idx="1"/>
          </p:nvPr>
        </p:nvSpPr>
        <p:spPr>
          <a:xfrm>
            <a:off x="971600" y="1844824"/>
            <a:ext cx="7272808" cy="2160240"/>
          </a:xfrm>
        </p:spPr>
        <p:txBody>
          <a:bodyPr>
            <a:noAutofit/>
          </a:bodyPr>
          <a:lstStyle/>
          <a:p>
            <a:pPr marL="342900" lvl="0" indent="-342900" algn="just">
              <a:spcAft>
                <a:spcPts val="0"/>
              </a:spcAft>
              <a:buFont typeface="Wingdings"/>
              <a:buChar char=""/>
            </a:pPr>
            <a:r>
              <a:rPr lang="ja-JP" altLang="ja-JP" sz="1600" kern="100" dirty="0">
                <a:solidFill>
                  <a:schemeClr val="tx1"/>
                </a:solidFill>
                <a:latin typeface="ＭＳ 明朝"/>
                <a:cs typeface="Times New Roman"/>
              </a:rPr>
              <a:t>当業界を所管している経済産業省金属課とのコミュニケーションを重視しています。</a:t>
            </a:r>
          </a:p>
          <a:p>
            <a:pPr marL="342900" lvl="0" indent="-342900" algn="just">
              <a:spcAft>
                <a:spcPts val="0"/>
              </a:spcAft>
              <a:buFont typeface="Wingdings"/>
              <a:buChar char=""/>
            </a:pPr>
            <a:r>
              <a:rPr lang="ja-JP" altLang="ja-JP" sz="1600" kern="100" dirty="0">
                <a:solidFill>
                  <a:schemeClr val="tx1"/>
                </a:solidFill>
                <a:latin typeface="ＭＳ 明朝"/>
                <a:cs typeface="Times New Roman"/>
              </a:rPr>
              <a:t>このため、金属課長と定期的に懇談会を開催しています。</a:t>
            </a:r>
          </a:p>
          <a:p>
            <a:pPr marL="342900" lvl="0" indent="-342900" algn="just">
              <a:spcAft>
                <a:spcPts val="0"/>
              </a:spcAft>
              <a:buFont typeface="Wingdings"/>
              <a:buChar char=""/>
            </a:pPr>
            <a:r>
              <a:rPr lang="ja-JP" altLang="ja-JP" sz="1600" kern="100" dirty="0">
                <a:solidFill>
                  <a:schemeClr val="tx1"/>
                </a:solidFill>
                <a:latin typeface="ＭＳ 明朝"/>
                <a:cs typeface="Times New Roman"/>
              </a:rPr>
              <a:t>必要に応じて金属課を通じて､国に政策提言しています。</a:t>
            </a:r>
          </a:p>
          <a:p>
            <a:pPr marL="342900" lvl="0" indent="-342900" algn="just">
              <a:spcAft>
                <a:spcPts val="0"/>
              </a:spcAft>
              <a:buFont typeface="Wingdings"/>
              <a:buChar char=""/>
            </a:pPr>
            <a:r>
              <a:rPr lang="ja-JP" altLang="ja-JP" sz="1600" kern="100" dirty="0">
                <a:solidFill>
                  <a:schemeClr val="tx1"/>
                </a:solidFill>
                <a:latin typeface="ＭＳ 明朝"/>
                <a:cs typeface="Times New Roman"/>
              </a:rPr>
              <a:t>また、国が主催する各種会合に業界を代表して出席し、</a:t>
            </a:r>
            <a:r>
              <a:rPr lang="ja-JP" altLang="en-US" sz="1600" kern="100" dirty="0">
                <a:solidFill>
                  <a:schemeClr val="tx1"/>
                </a:solidFill>
                <a:latin typeface="ＭＳ 明朝"/>
                <a:cs typeface="Times New Roman"/>
              </a:rPr>
              <a:t>そ</a:t>
            </a:r>
            <a:r>
              <a:rPr lang="ja-JP" altLang="ja-JP" sz="1600" kern="100" dirty="0">
                <a:solidFill>
                  <a:schemeClr val="tx1"/>
                </a:solidFill>
                <a:latin typeface="ＭＳ 明朝"/>
                <a:cs typeface="Times New Roman"/>
              </a:rPr>
              <a:t>の場で得られた情報を会員向けに提供しています。</a:t>
            </a:r>
          </a:p>
          <a:p>
            <a:endParaRPr kumimoji="1" lang="ja-JP" altLang="en-US" sz="1600" dirty="0"/>
          </a:p>
        </p:txBody>
      </p:sp>
      <p:sp>
        <p:nvSpPr>
          <p:cNvPr id="8" name="テキスト ボックス 7"/>
          <p:cNvSpPr txBox="1"/>
          <p:nvPr/>
        </p:nvSpPr>
        <p:spPr>
          <a:xfrm>
            <a:off x="1043608" y="4077072"/>
            <a:ext cx="7272808" cy="25306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spcAft>
                <a:spcPts val="0"/>
              </a:spcAft>
            </a:pPr>
            <a:r>
              <a:rPr lang="en-US" altLang="ja-JP" sz="1600" b="1" kern="100" dirty="0">
                <a:solidFill>
                  <a:srgbClr val="0000FF"/>
                </a:solidFill>
                <a:latin typeface="ＭＳ Ｐゴシック" pitchFamily="50" charset="-128"/>
                <a:ea typeface="ＭＳ Ｐゴシック" pitchFamily="50" charset="-128"/>
                <a:cs typeface="Times New Roman"/>
              </a:rPr>
              <a:t>(</a:t>
            </a:r>
            <a:r>
              <a:rPr lang="ja-JP" altLang="ja-JP" sz="1600" b="1" kern="100" dirty="0">
                <a:solidFill>
                  <a:srgbClr val="0000FF"/>
                </a:solidFill>
                <a:latin typeface="ＭＳ Ｐゴシック" pitchFamily="50" charset="-128"/>
                <a:ea typeface="ＭＳ Ｐゴシック" pitchFamily="50" charset="-128"/>
                <a:cs typeface="Times New Roman"/>
              </a:rPr>
              <a:t>最近の取り組み事例</a:t>
            </a:r>
            <a:r>
              <a:rPr lang="en-US" altLang="ja-JP" sz="1600" b="1" kern="100" dirty="0">
                <a:solidFill>
                  <a:srgbClr val="0000FF"/>
                </a:solidFill>
                <a:latin typeface="ＭＳ Ｐゴシック" pitchFamily="50" charset="-128"/>
                <a:ea typeface="ＭＳ Ｐゴシック" pitchFamily="50" charset="-128"/>
                <a:cs typeface="Times New Roman"/>
              </a:rPr>
              <a:t>)</a:t>
            </a:r>
          </a:p>
          <a:p>
            <a:pPr marL="800100" algn="just">
              <a:spcAft>
                <a:spcPts val="0"/>
              </a:spcAft>
            </a:pPr>
            <a:endParaRPr lang="ja-JP" altLang="ja-JP" sz="1600" kern="100" dirty="0">
              <a:solidFill>
                <a:schemeClr val="tx1"/>
              </a:solidFill>
              <a:latin typeface="ＭＳ Ｐゴシック" pitchFamily="50" charset="-128"/>
              <a:ea typeface="ＭＳ Ｐゴシック" pitchFamily="50" charset="-128"/>
              <a:cs typeface="Times New Roman"/>
            </a:endParaRPr>
          </a:p>
          <a:p>
            <a:pPr marL="342900" indent="-342900" algn="just">
              <a:lnSpc>
                <a:spcPct val="115000"/>
              </a:lnSpc>
              <a:buFont typeface="Wingdings"/>
              <a:buChar char=""/>
            </a:pPr>
            <a:r>
              <a:rPr lang="en-US" altLang="ja-JP" sz="1600" kern="0" dirty="0">
                <a:solidFill>
                  <a:schemeClr val="tx1"/>
                </a:solidFill>
                <a:latin typeface="ＭＳ Ｐゴシック" pitchFamily="50" charset="-128"/>
                <a:ea typeface="ＭＳ Ｐゴシック" pitchFamily="50" charset="-128"/>
                <a:cs typeface="Times New Roman"/>
              </a:rPr>
              <a:t>H22</a:t>
            </a:r>
            <a:r>
              <a:rPr lang="ja-JP" altLang="en-US" sz="1600" kern="0" dirty="0">
                <a:solidFill>
                  <a:schemeClr val="tx1"/>
                </a:solidFill>
                <a:latin typeface="ＭＳ Ｐゴシック" pitchFamily="50" charset="-128"/>
                <a:ea typeface="ＭＳ Ｐゴシック" pitchFamily="50" charset="-128"/>
                <a:cs typeface="Times New Roman"/>
              </a:rPr>
              <a:t>年</a:t>
            </a:r>
            <a:r>
              <a:rPr lang="en-US" altLang="ja-JP" sz="1600" kern="0" dirty="0">
                <a:solidFill>
                  <a:schemeClr val="tx1"/>
                </a:solidFill>
                <a:latin typeface="ＭＳ Ｐゴシック" pitchFamily="50" charset="-128"/>
                <a:ea typeface="ＭＳ Ｐゴシック" pitchFamily="50" charset="-128"/>
                <a:cs typeface="Times New Roman"/>
              </a:rPr>
              <a:t>1</a:t>
            </a:r>
            <a:r>
              <a:rPr lang="ja-JP" altLang="en-US" sz="1600" kern="0" dirty="0">
                <a:solidFill>
                  <a:schemeClr val="tx1"/>
                </a:solidFill>
                <a:latin typeface="ＭＳ Ｐゴシック" pitchFamily="50" charset="-128"/>
                <a:ea typeface="ＭＳ Ｐゴシック" pitchFamily="50" charset="-128"/>
                <a:cs typeface="Times New Roman"/>
              </a:rPr>
              <a:t>月競争法コンプライアンス体制に関する説明会に参加</a:t>
            </a:r>
            <a:endParaRPr lang="en-US" altLang="ja-JP" sz="1600" kern="0" dirty="0">
              <a:solidFill>
                <a:schemeClr val="tx1"/>
              </a:solidFill>
              <a:latin typeface="ＭＳ Ｐゴシック" pitchFamily="50" charset="-128"/>
              <a:ea typeface="ＭＳ Ｐゴシック" pitchFamily="50" charset="-128"/>
              <a:cs typeface="Times New Roman"/>
            </a:endParaRPr>
          </a:p>
          <a:p>
            <a:pPr marL="342900" indent="-342900" algn="just">
              <a:lnSpc>
                <a:spcPct val="115000"/>
              </a:lnSpc>
              <a:buFont typeface="Wingdings"/>
              <a:buChar char=""/>
            </a:pPr>
            <a:r>
              <a:rPr lang="en-US" altLang="ja-JP" sz="1600" kern="0" dirty="0">
                <a:solidFill>
                  <a:schemeClr val="tx1"/>
                </a:solidFill>
                <a:latin typeface="ＭＳ Ｐゴシック" pitchFamily="50" charset="-128"/>
                <a:ea typeface="ＭＳ Ｐゴシック" pitchFamily="50" charset="-128"/>
                <a:cs typeface="Times New Roman"/>
              </a:rPr>
              <a:t>H23</a:t>
            </a:r>
            <a:r>
              <a:rPr lang="ja-JP" altLang="en-US" sz="1600" kern="0" dirty="0">
                <a:solidFill>
                  <a:schemeClr val="tx1"/>
                </a:solidFill>
                <a:latin typeface="ＭＳ Ｐゴシック" pitchFamily="50" charset="-128"/>
                <a:ea typeface="ＭＳ Ｐゴシック" pitchFamily="50" charset="-128"/>
                <a:cs typeface="Times New Roman"/>
              </a:rPr>
              <a:t>年</a:t>
            </a:r>
            <a:r>
              <a:rPr lang="en-US" altLang="ja-JP" sz="1600" kern="0" dirty="0">
                <a:solidFill>
                  <a:schemeClr val="tx1"/>
                </a:solidFill>
                <a:latin typeface="ＭＳ Ｐゴシック" pitchFamily="50" charset="-128"/>
                <a:ea typeface="ＭＳ Ｐゴシック" pitchFamily="50" charset="-128"/>
                <a:cs typeface="Times New Roman"/>
              </a:rPr>
              <a:t>4</a:t>
            </a:r>
            <a:r>
              <a:rPr lang="ja-JP" altLang="en-US" sz="1600" kern="0" dirty="0">
                <a:solidFill>
                  <a:schemeClr val="tx1"/>
                </a:solidFill>
                <a:latin typeface="ＭＳ Ｐゴシック" pitchFamily="50" charset="-128"/>
                <a:ea typeface="ＭＳ Ｐゴシック" pitchFamily="50" charset="-128"/>
                <a:cs typeface="Times New Roman"/>
              </a:rPr>
              <a:t>月原発事故に伴う夏の節電対策説明会に参加</a:t>
            </a:r>
            <a:endParaRPr lang="en-US" altLang="ja-JP" sz="1600" kern="0" dirty="0">
              <a:solidFill>
                <a:schemeClr val="tx1"/>
              </a:solidFill>
              <a:latin typeface="ＭＳ Ｐゴシック" pitchFamily="50" charset="-128"/>
              <a:ea typeface="ＭＳ Ｐゴシック" pitchFamily="50" charset="-128"/>
              <a:cs typeface="Times New Roman"/>
            </a:endParaRPr>
          </a:p>
          <a:p>
            <a:pPr marL="342900" lvl="0" indent="-342900" algn="just">
              <a:lnSpc>
                <a:spcPct val="115000"/>
              </a:lnSpc>
              <a:spcAft>
                <a:spcPts val="0"/>
              </a:spcAft>
              <a:buFont typeface="Wingdings"/>
              <a:buChar char=""/>
            </a:pPr>
            <a:r>
              <a:rPr lang="ja-JP" altLang="ja-JP" sz="1600" kern="100" dirty="0">
                <a:solidFill>
                  <a:schemeClr val="tx1"/>
                </a:solidFill>
                <a:latin typeface="ＭＳ Ｐゴシック" pitchFamily="50" charset="-128"/>
                <a:ea typeface="ＭＳ Ｐゴシック" pitchFamily="50" charset="-128"/>
                <a:cs typeface="Times New Roman"/>
              </a:rPr>
              <a:t>平成</a:t>
            </a:r>
            <a:r>
              <a:rPr lang="en-US" altLang="ja-JP" sz="1600" kern="100" dirty="0">
                <a:solidFill>
                  <a:schemeClr val="tx1"/>
                </a:solidFill>
                <a:latin typeface="ＭＳ Ｐゴシック" pitchFamily="50" charset="-128"/>
                <a:ea typeface="ＭＳ Ｐゴシック" pitchFamily="50" charset="-128"/>
                <a:cs typeface="Times New Roman"/>
              </a:rPr>
              <a:t>25</a:t>
            </a:r>
            <a:r>
              <a:rPr lang="ja-JP" altLang="ja-JP" sz="1600" kern="100" dirty="0">
                <a:solidFill>
                  <a:schemeClr val="tx1"/>
                </a:solidFill>
                <a:latin typeface="ＭＳ Ｐゴシック" pitchFamily="50" charset="-128"/>
                <a:ea typeface="ＭＳ Ｐゴシック" pitchFamily="50" charset="-128"/>
                <a:cs typeface="Times New Roman"/>
              </a:rPr>
              <a:t>年度の税制改正に際し、</a:t>
            </a:r>
            <a:endParaRPr lang="en-US" altLang="ja-JP" sz="1600" kern="100" dirty="0">
              <a:solidFill>
                <a:schemeClr val="tx1"/>
              </a:solidFill>
              <a:latin typeface="ＭＳ Ｐゴシック" pitchFamily="50" charset="-128"/>
              <a:ea typeface="ＭＳ Ｐゴシック" pitchFamily="50" charset="-128"/>
              <a:cs typeface="Times New Roman"/>
            </a:endParaRPr>
          </a:p>
          <a:p>
            <a:pPr lvl="0" algn="just">
              <a:lnSpc>
                <a:spcPct val="115000"/>
              </a:lnSpc>
              <a:spcAft>
                <a:spcPts val="0"/>
              </a:spcAft>
            </a:pPr>
            <a:r>
              <a:rPr lang="ja-JP" altLang="en-US" sz="1600" kern="100" dirty="0">
                <a:solidFill>
                  <a:schemeClr val="tx1"/>
                </a:solidFill>
                <a:latin typeface="ＭＳ Ｐゴシック" pitchFamily="50" charset="-128"/>
                <a:ea typeface="ＭＳ Ｐゴシック" pitchFamily="50" charset="-128"/>
                <a:cs typeface="Times New Roman"/>
              </a:rPr>
              <a:t>　　　「</a:t>
            </a:r>
            <a:r>
              <a:rPr lang="ja-JP" altLang="ja-JP" sz="1600" kern="0" dirty="0">
                <a:solidFill>
                  <a:schemeClr val="tx1"/>
                </a:solidFill>
                <a:latin typeface="ＭＳ Ｐゴシック" pitchFamily="50" charset="-128"/>
                <a:ea typeface="ＭＳ Ｐゴシック" pitchFamily="50" charset="-128"/>
                <a:cs typeface="Times New Roman"/>
              </a:rPr>
              <a:t>グリーン投資減税の延長等に関する要望書</a:t>
            </a:r>
            <a:r>
              <a:rPr lang="ja-JP" altLang="en-US" sz="1600" kern="0" dirty="0">
                <a:solidFill>
                  <a:schemeClr val="tx1"/>
                </a:solidFill>
                <a:latin typeface="ＭＳ Ｐゴシック" pitchFamily="50" charset="-128"/>
                <a:ea typeface="ＭＳ Ｐゴシック" pitchFamily="50" charset="-128"/>
                <a:cs typeface="Times New Roman"/>
              </a:rPr>
              <a:t>」</a:t>
            </a:r>
            <a:r>
              <a:rPr lang="ja-JP" altLang="ja-JP" sz="1600" kern="0" dirty="0">
                <a:solidFill>
                  <a:schemeClr val="tx1"/>
                </a:solidFill>
                <a:latin typeface="ＭＳ Ｐゴシック" pitchFamily="50" charset="-128"/>
                <a:ea typeface="ＭＳ Ｐゴシック" pitchFamily="50" charset="-128"/>
                <a:cs typeface="Times New Roman"/>
              </a:rPr>
              <a:t>を提出</a:t>
            </a:r>
            <a:endParaRPr lang="en-US" altLang="ja-JP" sz="1600" kern="0" dirty="0">
              <a:solidFill>
                <a:schemeClr val="tx1"/>
              </a:solidFill>
              <a:latin typeface="ＭＳ Ｐゴシック" pitchFamily="50" charset="-128"/>
              <a:ea typeface="ＭＳ Ｐゴシック" pitchFamily="50" charset="-128"/>
              <a:cs typeface="Times New Roman"/>
            </a:endParaRPr>
          </a:p>
          <a:p>
            <a:pPr marL="342900" lvl="0" indent="-342900" algn="just">
              <a:lnSpc>
                <a:spcPct val="115000"/>
              </a:lnSpc>
              <a:spcAft>
                <a:spcPts val="0"/>
              </a:spcAft>
              <a:buFont typeface="Wingdings"/>
              <a:buChar char=""/>
            </a:pPr>
            <a:r>
              <a:rPr lang="en-US" altLang="ja-JP" sz="1600" kern="0" dirty="0">
                <a:solidFill>
                  <a:schemeClr val="tx1"/>
                </a:solidFill>
                <a:latin typeface="ＭＳ Ｐゴシック" pitchFamily="50" charset="-128"/>
                <a:ea typeface="ＭＳ Ｐゴシック" pitchFamily="50" charset="-128"/>
                <a:cs typeface="Times New Roman"/>
              </a:rPr>
              <a:t>H26</a:t>
            </a:r>
            <a:r>
              <a:rPr lang="ja-JP" altLang="en-US" sz="1600" kern="0" dirty="0">
                <a:solidFill>
                  <a:schemeClr val="tx1"/>
                </a:solidFill>
                <a:latin typeface="ＭＳ Ｐゴシック" pitchFamily="50" charset="-128"/>
                <a:ea typeface="ＭＳ Ｐゴシック" pitchFamily="50" charset="-128"/>
                <a:cs typeface="Times New Roman"/>
              </a:rPr>
              <a:t>年</a:t>
            </a:r>
            <a:r>
              <a:rPr lang="en-US" altLang="ja-JP" sz="1600" kern="0" dirty="0">
                <a:solidFill>
                  <a:schemeClr val="tx1"/>
                </a:solidFill>
                <a:latin typeface="ＭＳ Ｐゴシック" pitchFamily="50" charset="-128"/>
                <a:ea typeface="ＭＳ Ｐゴシック" pitchFamily="50" charset="-128"/>
                <a:cs typeface="Times New Roman"/>
              </a:rPr>
              <a:t>7</a:t>
            </a:r>
            <a:r>
              <a:rPr lang="ja-JP" altLang="en-US" sz="1600" kern="0" dirty="0">
                <a:solidFill>
                  <a:schemeClr val="tx1"/>
                </a:solidFill>
                <a:latin typeface="ＭＳ Ｐゴシック" pitchFamily="50" charset="-128"/>
                <a:ea typeface="ＭＳ Ｐゴシック" pitchFamily="50" charset="-128"/>
                <a:cs typeface="Times New Roman"/>
              </a:rPr>
              <a:t>月軽金属</a:t>
            </a:r>
            <a:r>
              <a:rPr lang="en-US" altLang="ja-JP" sz="1600" kern="0" dirty="0">
                <a:solidFill>
                  <a:schemeClr val="tx1"/>
                </a:solidFill>
                <a:latin typeface="ＭＳ Ｐゴシック" pitchFamily="50" charset="-128"/>
                <a:ea typeface="ＭＳ Ｐゴシック" pitchFamily="50" charset="-128"/>
                <a:cs typeface="Times New Roman"/>
              </a:rPr>
              <a:t>4</a:t>
            </a:r>
            <a:r>
              <a:rPr lang="ja-JP" altLang="en-US" sz="1600" kern="0" dirty="0">
                <a:solidFill>
                  <a:schemeClr val="tx1"/>
                </a:solidFill>
                <a:latin typeface="ＭＳ Ｐゴシック" pitchFamily="50" charset="-128"/>
                <a:ea typeface="ＭＳ Ｐゴシック" pitchFamily="50" charset="-128"/>
                <a:cs typeface="Times New Roman"/>
              </a:rPr>
              <a:t>団体と共同で、</a:t>
            </a:r>
            <a:endParaRPr lang="en-US" altLang="ja-JP" sz="1600" kern="0" dirty="0">
              <a:solidFill>
                <a:schemeClr val="tx1"/>
              </a:solidFill>
              <a:latin typeface="ＭＳ Ｐゴシック" pitchFamily="50" charset="-128"/>
              <a:ea typeface="ＭＳ Ｐゴシック" pitchFamily="50" charset="-128"/>
              <a:cs typeface="Times New Roman"/>
            </a:endParaRPr>
          </a:p>
          <a:p>
            <a:pPr lvl="0" algn="just">
              <a:lnSpc>
                <a:spcPct val="115000"/>
              </a:lnSpc>
              <a:spcAft>
                <a:spcPts val="0"/>
              </a:spcAft>
            </a:pPr>
            <a:r>
              <a:rPr lang="ja-JP" altLang="en-US" sz="1600" kern="0" dirty="0">
                <a:solidFill>
                  <a:schemeClr val="tx1"/>
                </a:solidFill>
                <a:latin typeface="ＭＳ Ｐゴシック" pitchFamily="50" charset="-128"/>
                <a:ea typeface="ＭＳ Ｐゴシック" pitchFamily="50" charset="-128"/>
                <a:cs typeface="Times New Roman"/>
              </a:rPr>
              <a:t>　　　「エネルギー価格高騰対策に関する要望書」を提出</a:t>
            </a:r>
            <a:endParaRPr lang="en-US" altLang="ja-JP" sz="1600" kern="0" dirty="0">
              <a:solidFill>
                <a:schemeClr val="tx1"/>
              </a:solidFill>
              <a:latin typeface="ＭＳ Ｐゴシック" pitchFamily="50" charset="-128"/>
              <a:ea typeface="ＭＳ Ｐゴシック" pitchFamily="50" charset="-128"/>
              <a:cs typeface="Times New Roman"/>
            </a:endParaRPr>
          </a:p>
          <a:p>
            <a:pPr marL="342900" indent="-342900" algn="just">
              <a:lnSpc>
                <a:spcPct val="115000"/>
              </a:lnSpc>
              <a:buFont typeface="Wingdings"/>
              <a:buChar char=""/>
            </a:pPr>
            <a:r>
              <a:rPr lang="en-US" altLang="ja-JP" sz="1600" kern="100" dirty="0">
                <a:solidFill>
                  <a:schemeClr val="tx1"/>
                </a:solidFill>
                <a:latin typeface="ＭＳ Ｐゴシック" pitchFamily="50" charset="-128"/>
                <a:ea typeface="ＭＳ Ｐゴシック" pitchFamily="50" charset="-128"/>
                <a:cs typeface="Times New Roman"/>
              </a:rPr>
              <a:t>R4</a:t>
            </a:r>
            <a:r>
              <a:rPr lang="ja-JP" altLang="ja-JP" sz="1600" kern="100" dirty="0">
                <a:solidFill>
                  <a:schemeClr val="tx1"/>
                </a:solidFill>
                <a:latin typeface="ＭＳ Ｐゴシック" pitchFamily="50" charset="-128"/>
                <a:ea typeface="ＭＳ Ｐゴシック" pitchFamily="50" charset="-128"/>
                <a:cs typeface="Times New Roman"/>
              </a:rPr>
              <a:t>年</a:t>
            </a:r>
            <a:r>
              <a:rPr lang="en-US" altLang="ja-JP" sz="1600" kern="100" dirty="0">
                <a:solidFill>
                  <a:schemeClr val="tx1"/>
                </a:solidFill>
                <a:latin typeface="ＭＳ Ｐゴシック" pitchFamily="50" charset="-128"/>
                <a:ea typeface="ＭＳ Ｐゴシック" pitchFamily="50" charset="-128"/>
                <a:cs typeface="Times New Roman"/>
              </a:rPr>
              <a:t>11</a:t>
            </a:r>
            <a:r>
              <a:rPr lang="ja-JP" altLang="ja-JP" sz="1600" kern="100" dirty="0">
                <a:solidFill>
                  <a:schemeClr val="tx1"/>
                </a:solidFill>
                <a:latin typeface="ＭＳ Ｐゴシック" pitchFamily="50" charset="-128"/>
                <a:ea typeface="ＭＳ Ｐゴシック" pitchFamily="50" charset="-128"/>
                <a:cs typeface="Times New Roman"/>
              </a:rPr>
              <a:t>月金属課長との懇談会を開催</a:t>
            </a:r>
            <a:endParaRPr lang="en-US" altLang="ja-JP" sz="1600" kern="0" dirty="0">
              <a:solidFill>
                <a:schemeClr val="tx1"/>
              </a:solidFill>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31936982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1004</TotalTime>
  <Words>1519</Words>
  <Application>Microsoft Office PowerPoint</Application>
  <PresentationFormat>画面に合わせる (4:3)</PresentationFormat>
  <Paragraphs>125</Paragraphs>
  <Slides>11</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HGSｺﾞｼｯｸE</vt:lpstr>
      <vt:lpstr>ＭＳ Ｐゴシック</vt:lpstr>
      <vt:lpstr>ＭＳ ゴシック</vt:lpstr>
      <vt:lpstr>ＭＳ 明朝</vt:lpstr>
      <vt:lpstr>メイリオ</vt:lpstr>
      <vt:lpstr>Arial</vt:lpstr>
      <vt:lpstr>Calibri</vt:lpstr>
      <vt:lpstr>Trebuchet MS</vt:lpstr>
      <vt:lpstr>Wingdings</vt:lpstr>
      <vt:lpstr>Wingdings 3</vt:lpstr>
      <vt:lpstr>ファセット</vt:lpstr>
      <vt:lpstr>一般社団法人 　日本アルミニウム合金協会の活動状況 </vt:lpstr>
      <vt:lpstr>目　次</vt:lpstr>
      <vt:lpstr>１．技術的課題に取り組んでいます</vt:lpstr>
      <vt:lpstr>　２．溶解技能者検定事業を実施しています　</vt:lpstr>
      <vt:lpstr>３．環境に関する課題に取り組んでいます</vt:lpstr>
      <vt:lpstr>　4.　事故などの情報共有に力を入れています</vt:lpstr>
      <vt:lpstr>　５．中小企業対策に取り組んでいます</vt:lpstr>
      <vt:lpstr>　６．関係機関との連携に力を入れています</vt:lpstr>
      <vt:lpstr>　７．政府に対して政策提言をしています</vt:lpstr>
      <vt:lpstr>　８．各種統計調査に力を入れています</vt:lpstr>
      <vt:lpstr>　９．会員交流の場を提供しています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EPSON02</dc:creator>
  <cp:lastModifiedBy>伊藤 浩</cp:lastModifiedBy>
  <cp:revision>56</cp:revision>
  <cp:lastPrinted>2023-07-27T02:24:03Z</cp:lastPrinted>
  <dcterms:created xsi:type="dcterms:W3CDTF">2013-02-21T01:44:14Z</dcterms:created>
  <dcterms:modified xsi:type="dcterms:W3CDTF">2023-07-28T00:33:38Z</dcterms:modified>
</cp:coreProperties>
</file>