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59" r:id="rId5"/>
    <p:sldId id="274" r:id="rId6"/>
    <p:sldId id="260" r:id="rId7"/>
    <p:sldId id="270" r:id="rId8"/>
    <p:sldId id="267" r:id="rId9"/>
    <p:sldId id="266" r:id="rId10"/>
    <p:sldId id="269" r:id="rId11"/>
    <p:sldId id="268" r:id="rId1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7AAE-96BA-4DEA-9795-46AE0E49B61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015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9A1D1-8DF1-46F2-94FB-D21707259A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52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4FFF3-5B67-4007-A01D-FA3FB43592F2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FF5E8-67E5-4D1E-9986-D2399B31A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94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FF5E8-67E5-4D1E-9986-D2399B31AEC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2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FF5E8-67E5-4D1E-9986-D2399B31AEC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32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FF5E8-67E5-4D1E-9986-D2399B31AEC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90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FF5E8-67E5-4D1E-9986-D2399B31AEC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29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B1DA-29F3-4006-9095-33C4063C1FE4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722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77141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8115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2540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5222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9283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8AB6-6FD5-4BA0-B8C1-FE393E4482B9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57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A4E3-EE2D-4037-B6E6-A5C6B04D6E67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4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A44D-DA10-4FFF-BD91-FDD157444490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6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7E-056A-40B9-9A9D-F9C6C2FB4307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49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661F-2425-45A4-A8B0-A3683CC5A05A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78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E7D7-872A-468E-B355-FDE8958553C3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3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372E-44F3-43CF-B9D3-28A83F5CB6DA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8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6813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745-EF15-470E-B9C6-9BF0BAA1A20B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44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633B-566E-48BF-8E9E-42986C45D13F}" type="datetime1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EFBEE1-672F-4745-B698-6B443D87D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51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08" y="1196752"/>
            <a:ext cx="7628384" cy="1872207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ja-JP" sz="3100" b="1" dirty="0">
                <a:solidFill>
                  <a:schemeClr val="tx1"/>
                </a:solidFill>
              </a:rPr>
              <a:t>一般社団法人</a:t>
            </a:r>
            <a:br>
              <a:rPr lang="en-US" altLang="ja-JP" sz="3100" b="1" dirty="0">
                <a:solidFill>
                  <a:schemeClr val="tx1"/>
                </a:solidFill>
              </a:rPr>
            </a:br>
            <a:r>
              <a:rPr lang="ja-JP" altLang="en-US" sz="3600" b="1" dirty="0">
                <a:solidFill>
                  <a:schemeClr val="tx1"/>
                </a:solidFill>
              </a:rPr>
              <a:t>　</a:t>
            </a:r>
            <a:r>
              <a:rPr lang="ja-JP" altLang="ja-JP" sz="3600" b="1" dirty="0">
                <a:solidFill>
                  <a:schemeClr val="tx1"/>
                </a:solidFill>
              </a:rPr>
              <a:t>日本アルミニウム合金協会の活動状況</a:t>
            </a:r>
            <a:br>
              <a:rPr lang="ja-JP" altLang="ja-JP" sz="3600" dirty="0"/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840760" cy="136815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令和６年８月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一般社団法人 日本アルミニウム合金協会</a:t>
            </a:r>
          </a:p>
        </p:txBody>
      </p:sp>
    </p:spTree>
    <p:extLst>
      <p:ext uri="{BB962C8B-B14F-4D97-AF65-F5344CB8AC3E}">
        <p14:creationId xmlns:p14="http://schemas.microsoft.com/office/powerpoint/2010/main" val="3278007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683805"/>
            <a:ext cx="7397402" cy="4953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kern="100" dirty="0">
                <a:solidFill>
                  <a:schemeClr val="tx1"/>
                </a:solidFill>
                <a:latin typeface="ＭＳ 明朝"/>
                <a:cs typeface="Times New Roman"/>
              </a:rPr>
              <a:t>　８．各種統計調査</a:t>
            </a:r>
            <a:endParaRPr lang="ja-JP" altLang="ja-JP" sz="28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475938"/>
            <a:ext cx="7488832" cy="259228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企業経営にとって、信頼の</a:t>
            </a:r>
            <a:r>
              <a:rPr lang="ja-JP" altLang="en-US" sz="1600" kern="100" dirty="0">
                <a:solidFill>
                  <a:schemeClr val="tx1"/>
                </a:solidFill>
                <a:latin typeface="+mn-ea"/>
                <a:cs typeface="Times New Roman"/>
              </a:rPr>
              <a:t>お</a:t>
            </a: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ける情報に裏打ちされた</a:t>
            </a:r>
            <a:r>
              <a:rPr lang="ja-JP" altLang="en-US" sz="1600" kern="100" dirty="0">
                <a:solidFill>
                  <a:schemeClr val="tx1"/>
                </a:solidFill>
                <a:latin typeface="+mn-ea"/>
                <a:cs typeface="Times New Roman"/>
              </a:rPr>
              <a:t>最新の</a:t>
            </a: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産業動向を把握することは極めて重要です。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このため当協会では、会員会社、関係機関等の協力を得て､各種調査を行い、原則として月毎に統計資料としてとりまとめています。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また毎年、アルミニウム二次合金地金・同二次地金及び鋳物・ダイカスト用アルミニウム合金地金（一次合金）に関する需要見通しを策定しています。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これら情報は、当協会ホームページ上で発表するとともに、会員会社、プレス、関係機関に情報提供を行っています。</a:t>
            </a:r>
            <a:r>
              <a:rPr lang="en-US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 </a:t>
            </a:r>
            <a:endParaRPr lang="ja-JP" altLang="ja-JP" sz="1600" kern="1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3005" y="4068226"/>
            <a:ext cx="7488833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93115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(</a:t>
            </a:r>
            <a:r>
              <a:rPr lang="ja-JP" altLang="en-US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最近の取り組み事例）</a:t>
            </a:r>
            <a:endParaRPr lang="en-US" altLang="ja-JP" sz="1600" b="1" kern="1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793115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統計調査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＊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アルミニウム二次合金地金・同二次地金の生産、出荷及び原料消費等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＊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アルミニウム地金、アルミニウム合金地金、アルミニウムくず及び金属珪素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           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輸入通関実績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       * 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国内アルミニウム二次合金地金・同二次地金及び鋳物・ダイカスト用アルミニ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1" algn="just"/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    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ウム合金地金（一次合金）需要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1" algn="just"/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その他当業界に関連のある統計資料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を調査</a:t>
            </a:r>
            <a:endParaRPr lang="ja-JP" altLang="ja-JP" sz="1600" kern="10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096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95122"/>
            <a:ext cx="7272808" cy="470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kern="100" dirty="0">
                <a:solidFill>
                  <a:schemeClr val="tx1"/>
                </a:solidFill>
                <a:latin typeface="ＭＳ 明朝"/>
                <a:cs typeface="Times New Roman"/>
              </a:rPr>
              <a:t>　９．会員交流の場の提供</a:t>
            </a:r>
            <a:endParaRPr lang="ja-JP" altLang="ja-JP" sz="28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7835" y="1674904"/>
            <a:ext cx="7349989" cy="137947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会員どうしの相互理解と､親睦のため、交流の機会</a:t>
            </a:r>
            <a:r>
              <a:rPr lang="ja-JP" altLang="ja-JP" sz="1600" kern="100">
                <a:solidFill>
                  <a:schemeClr val="tx1"/>
                </a:solidFill>
                <a:latin typeface="+mn-ea"/>
                <a:cs typeface="Times New Roman"/>
              </a:rPr>
              <a:t>を数多く</a:t>
            </a:r>
            <a:r>
              <a:rPr lang="ja-JP" altLang="en-US" sz="1600" kern="100">
                <a:solidFill>
                  <a:schemeClr val="tx1"/>
                </a:solidFill>
                <a:latin typeface="+mn-ea"/>
                <a:cs typeface="Times New Roman"/>
              </a:rPr>
              <a:t>提供</a:t>
            </a:r>
            <a:r>
              <a:rPr lang="ja-JP" altLang="ja-JP" sz="1600" kern="100">
                <a:solidFill>
                  <a:schemeClr val="tx1"/>
                </a:solidFill>
                <a:latin typeface="+mn-ea"/>
                <a:cs typeface="Times New Roman"/>
              </a:rPr>
              <a:t>して</a:t>
            </a: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います</a:t>
            </a:r>
            <a:r>
              <a:rPr lang="ja-JP" altLang="en-US" sz="1600" kern="100" dirty="0">
                <a:solidFill>
                  <a:schemeClr val="tx1"/>
                </a:solidFill>
                <a:latin typeface="+mn-ea"/>
                <a:cs typeface="Times New Roman"/>
              </a:rPr>
              <a:t>。</a:t>
            </a:r>
            <a:endParaRPr lang="ja-JP" altLang="ja-JP" sz="1600" kern="1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+mn-ea"/>
                <a:cs typeface="Times New Roman"/>
              </a:rPr>
              <a:t>優良技能者表彰、労働安全優良事業所表彰などの顕彰事業を行っています。</a:t>
            </a:r>
            <a:endParaRPr lang="ja-JP" altLang="ja-JP" sz="1600" kern="100" dirty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3054382"/>
            <a:ext cx="6753831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</a:p>
          <a:p>
            <a:pPr marL="80010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総会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会場で 優良技能者表彰、労働安全優良事業所表彰を実施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"/>
              <a:tabLst/>
              <a:defRPr/>
            </a:pPr>
            <a:r>
              <a:rPr kumimoji="0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/>
              </a:rPr>
              <a:t>総会後</a:t>
            </a:r>
            <a:r>
              <a:rPr kumimoji="0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に会員</a:t>
            </a:r>
            <a:r>
              <a:rPr kumimoji="0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/>
              </a:rPr>
              <a:t>懇親パーティー</a:t>
            </a:r>
            <a:r>
              <a:rPr kumimoji="0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を開催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５年５月、協会創立５０周年記念行事を実施　　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　　　： 感謝状贈呈式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　　　： 記念講演会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　　　： 記念祝賀会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新年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賀詞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交換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会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を開催　（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東京､大阪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）</a:t>
            </a: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会員懇親ゴルフ会を開催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（年２回　：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春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関西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、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秋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関東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）</a:t>
            </a: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非鉄金属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7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団体で作る「非鉄金属ネットワーク協議会（ネット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7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）」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の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活動に参加</a:t>
            </a:r>
            <a:endParaRPr lang="ja-JP" altLang="ja-JP" sz="1600" kern="100" dirty="0"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618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328592" cy="64807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目　次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F9F8E13-2EE3-D41C-483D-855A12BC8CEE}"/>
              </a:ext>
            </a:extLst>
          </p:cNvPr>
          <p:cNvSpPr txBox="1">
            <a:spLocks/>
          </p:cNvSpPr>
          <p:nvPr/>
        </p:nvSpPr>
        <p:spPr>
          <a:xfrm>
            <a:off x="2195736" y="1844824"/>
            <a:ext cx="50405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１．技術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術</a:t>
            </a: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的課題への対応</a:t>
            </a:r>
            <a:endParaRPr lang="ja-JP" altLang="ja-JP" sz="24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２．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溶解技能者検定事業</a:t>
            </a: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の実施</a:t>
            </a:r>
            <a:endParaRPr lang="en-US" altLang="ja-JP" sz="24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３．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環境</a:t>
            </a: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に関する課題への取り組み</a:t>
            </a:r>
            <a:endParaRPr lang="ja-JP" altLang="ja-JP" sz="24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４．事故防止への取り組み</a:t>
            </a:r>
            <a:endParaRPr lang="ja-JP" altLang="ja-JP" sz="24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５．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中小企業対策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６．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関係機関との連携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７．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政府に対</a:t>
            </a: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する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政策提言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８．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各種統計調査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９．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会員交流の場</a:t>
            </a:r>
            <a:r>
              <a:rPr lang="ja-JP" altLang="en-US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の</a:t>
            </a:r>
            <a:r>
              <a:rPr lang="ja-JP" altLang="ja-JP" sz="24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提供</a:t>
            </a:r>
          </a:p>
          <a:p>
            <a:pPr algn="just">
              <a:buFont typeface="+mj-lt"/>
              <a:buAutoNum type="arabicPeriod"/>
            </a:pPr>
            <a:endParaRPr lang="ja-JP" altLang="ja-JP" sz="2000" kern="100" dirty="0">
              <a:latin typeface="ＭＳ 明朝"/>
              <a:cs typeface="Times New Roman"/>
            </a:endParaRPr>
          </a:p>
          <a:p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3971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6808800" cy="4320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kern="100" dirty="0">
                <a:solidFill>
                  <a:schemeClr val="tx1"/>
                </a:solidFill>
                <a:latin typeface="ＭＳ 明朝"/>
                <a:cs typeface="Times New Roman"/>
              </a:rPr>
              <a:t> １．技術的課題への対応</a:t>
            </a:r>
            <a:endParaRPr lang="ja-JP" altLang="ja-JP" sz="28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553680"/>
            <a:ext cx="7272808" cy="2664295"/>
          </a:xfrm>
        </p:spPr>
        <p:txBody>
          <a:bodyPr>
            <a:noAutofit/>
          </a:bodyPr>
          <a:lstStyle/>
          <a:p>
            <a:pPr lvl="0" algn="just">
              <a:buFont typeface="Wingdings"/>
              <a:buChar char=""/>
            </a:pPr>
            <a:r>
              <a:rPr lang="ja-JP" altLang="ja-JP" sz="1600" b="1" kern="100" dirty="0">
                <a:solidFill>
                  <a:schemeClr val="tx1"/>
                </a:solidFill>
                <a:latin typeface="ＭＳ 明朝"/>
                <a:cs typeface="Times New Roman"/>
              </a:rPr>
              <a:t>技術委員会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を定期的に開催し、その時々の技術的な課題について意見交換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や検討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を行っています。</a:t>
            </a:r>
          </a:p>
          <a:p>
            <a:pPr lvl="0" algn="just">
              <a:buFont typeface="Wingdings"/>
              <a:buChar char=""/>
            </a:pP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日本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ダイカスト協会と共同で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、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新合金の開発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と用途の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拡大に取り組んでいます。</a:t>
            </a:r>
            <a:endParaRPr lang="en-US" altLang="ja-JP" sz="16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pPr algn="just">
              <a:buFont typeface="Wingdings"/>
              <a:buChar char=""/>
            </a:pPr>
            <a:r>
              <a:rPr lang="ja-JP" altLang="en-US" sz="16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鋳物・ダイカスト用アルミニウム合金地金などの</a:t>
            </a:r>
            <a:r>
              <a:rPr lang="en-US" altLang="ja-JP" sz="16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JIS</a:t>
            </a:r>
            <a:r>
              <a:rPr lang="ja-JP" altLang="en-US" sz="16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規格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の策定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のほか、他団体の策定する規格の制定・改正に協力しています。</a:t>
            </a:r>
            <a:endParaRPr lang="ja-JP" altLang="ja-JP" sz="16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pPr lvl="0" algn="just">
              <a:buFont typeface="Wingdings"/>
              <a:buChar char=""/>
            </a:pPr>
            <a:r>
              <a:rPr lang="en-US" altLang="ja-JP" sz="16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SDS</a:t>
            </a:r>
            <a:r>
              <a:rPr lang="ja-JP" altLang="en-US" sz="1600" b="1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（安全データシート）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参考書式の策定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に取り組んでいます。</a:t>
            </a:r>
          </a:p>
          <a:p>
            <a:pPr lvl="0" algn="just"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分析用の</a:t>
            </a:r>
            <a:r>
              <a:rPr lang="ja-JP" altLang="ja-JP" sz="1600" b="1" kern="100" dirty="0">
                <a:solidFill>
                  <a:schemeClr val="tx1"/>
                </a:solidFill>
                <a:latin typeface="ＭＳ 明朝"/>
                <a:cs typeface="Times New Roman"/>
              </a:rPr>
              <a:t>標準試料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作製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し､頒布しています。</a:t>
            </a:r>
            <a:endParaRPr lang="ja-JP" altLang="ja-JP" sz="16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7272" y="4310806"/>
            <a:ext cx="7272808" cy="206210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algn="just"/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)</a:t>
            </a:r>
            <a:r>
              <a:rPr lang="ja-JP" altLang="en-US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ja-JP" altLang="en-US" sz="1600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endParaRPr lang="en-US" altLang="ja-JP" sz="1600" kern="1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800100" algn="just"/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H22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年度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：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JIS H 2211:2010 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鋳物用アルミニウム合金地金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の規格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改定の原案を作成。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４年３月：</a:t>
            </a:r>
            <a:r>
              <a:rPr kumimoji="1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標準資料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AD12-D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E</a:t>
            </a:r>
            <a:r>
              <a:rPr kumimoji="1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を作成。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５年３月：アルミ合金の溶湯用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SDS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参考書式を改訂。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５年３月：日本ダイカスト協会との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共同研究の成果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報告書をとりまとめ。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６年３月：アルミ合金の地金用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SDS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参考書式を改訂。</a:t>
            </a:r>
            <a:endParaRPr lang="ja-JP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263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586071"/>
            <a:ext cx="7519689" cy="4764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ja-JP" altLang="en-US" sz="3100" kern="100" dirty="0">
                <a:solidFill>
                  <a:schemeClr val="tx1"/>
                </a:solidFill>
                <a:latin typeface="ＭＳ 明朝"/>
                <a:cs typeface="Times New Roman"/>
              </a:rPr>
              <a:t>　２．溶解技能者検定事業の実施　</a:t>
            </a:r>
            <a:endParaRPr lang="ja-JP" altLang="ja-JP" sz="31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693999"/>
            <a:ext cx="6840760" cy="1928351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アルミ二次合金業界における我が国唯一の</a:t>
            </a:r>
            <a:r>
              <a:rPr lang="ja-JP" altLang="en-US" sz="1600" b="1" kern="100" dirty="0">
                <a:solidFill>
                  <a:schemeClr val="tx1"/>
                </a:solidFill>
                <a:latin typeface="ＭＳ 明朝"/>
                <a:cs typeface="Times New Roman"/>
              </a:rPr>
              <a:t>資格認定制度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となっている</a:t>
            </a:r>
            <a:r>
              <a:rPr lang="ja-JP" altLang="en-US" sz="1600" b="1" kern="100" dirty="0">
                <a:solidFill>
                  <a:schemeClr val="tx1"/>
                </a:solidFill>
                <a:latin typeface="+mn-ea"/>
                <a:cs typeface="Times New Roman"/>
              </a:rPr>
              <a:t>三</a:t>
            </a:r>
            <a:r>
              <a:rPr lang="ja-JP" altLang="ja-JP" sz="1600" b="1" kern="100" dirty="0">
                <a:solidFill>
                  <a:schemeClr val="tx1"/>
                </a:solidFill>
                <a:latin typeface="+mn-ea"/>
                <a:cs typeface="Times New Roman"/>
              </a:rPr>
              <a:t>級溶解技能者検定</a:t>
            </a:r>
            <a:r>
              <a:rPr lang="ja-JP" altLang="en-US" sz="1600" b="1" kern="100" dirty="0">
                <a:solidFill>
                  <a:schemeClr val="tx1"/>
                </a:solidFill>
                <a:latin typeface="+mn-ea"/>
                <a:cs typeface="Times New Roman"/>
              </a:rPr>
              <a:t>事業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を実施しています。　</a:t>
            </a:r>
            <a:r>
              <a:rPr lang="en-US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〔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隔年事業）</a:t>
            </a:r>
            <a:endParaRPr lang="en-US" altLang="ja-JP" sz="16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受験者の便宜を図るため､各地で</a:t>
            </a:r>
            <a:r>
              <a:rPr lang="ja-JP" altLang="ja-JP" sz="1600" b="1" kern="100" dirty="0">
                <a:solidFill>
                  <a:schemeClr val="tx1"/>
                </a:solidFill>
                <a:latin typeface="ＭＳ 明朝"/>
                <a:cs typeface="Times New Roman"/>
              </a:rPr>
              <a:t>講習会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を開催しています。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受講者向けに</a:t>
            </a:r>
            <a:r>
              <a:rPr lang="ja-JP" altLang="ja-JP" sz="1600" b="1" kern="100" dirty="0">
                <a:solidFill>
                  <a:schemeClr val="tx1"/>
                </a:solidFill>
                <a:latin typeface="ＭＳ 明朝"/>
                <a:cs typeface="Times New Roman"/>
              </a:rPr>
              <a:t>テキスト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を作成して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おり、技術の進歩に応じて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内容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も改訂を重ねています</a:t>
            </a:r>
            <a:r>
              <a:rPr lang="ja-JP" altLang="en-US" sz="1800" kern="100" dirty="0">
                <a:solidFill>
                  <a:schemeClr val="tx1"/>
                </a:solidFill>
                <a:latin typeface="ＭＳ 明朝"/>
                <a:cs typeface="Times New Roman"/>
              </a:rPr>
              <a:t>。</a:t>
            </a:r>
            <a:endParaRPr lang="ja-JP" altLang="ja-JP" sz="18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584" y="3717032"/>
            <a:ext cx="6840760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)</a:t>
            </a:r>
          </a:p>
          <a:p>
            <a:pPr marL="80010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令和３年度三級溶解技能者検定試験を実施（令和４年７月及び８月）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 ：東京、名古屋、大阪、福岡で講習会を開催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　　 ：令和３年度の受験者は１５３名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lvl="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これ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までに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、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延べ ２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,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１００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名の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三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級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溶解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技能者を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認定</a:t>
            </a: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endParaRPr lang="en-US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ja-JP" altLang="en-US" sz="1600" b="1" u="sng" kern="1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  <a:cs typeface="Times New Roman"/>
              </a:rPr>
              <a:t>令和６年度三級溶解技能者検定試験 実施予定（令和７年２月）</a:t>
            </a:r>
          </a:p>
          <a:p>
            <a:pPr marL="713105" algn="just">
              <a:spcAft>
                <a:spcPts val="0"/>
              </a:spcAft>
            </a:pPr>
            <a:endParaRPr lang="ja-JP" altLang="ja-JP" sz="1400" b="1" kern="100" dirty="0">
              <a:effectLst/>
              <a:latin typeface="ＭＳ ゴシック" pitchFamily="49" charset="-128"/>
              <a:ea typeface="ＭＳ ゴシック" pitchFamily="49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538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1580" y="1202879"/>
            <a:ext cx="7416823" cy="3384376"/>
          </a:xfrm>
        </p:spPr>
        <p:txBody>
          <a:bodyPr>
            <a:noAutofit/>
          </a:bodyPr>
          <a:lstStyle/>
          <a:p>
            <a:pPr marL="103505" indent="0" algn="just">
              <a:spcAft>
                <a:spcPts val="0"/>
              </a:spcAft>
              <a:buNone/>
            </a:pPr>
            <a:endParaRPr lang="ja-JP" altLang="ja-JP" sz="16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  <a:p>
            <a:pPr lvl="0" algn="just"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アルミリサイクルの一翼を担う当業界にとって､環境への配慮は会員共通の永遠の課題です。</a:t>
            </a:r>
          </a:p>
          <a:p>
            <a:pPr lvl="0" algn="just"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このため、環境対策を検討する常設委員会として</a:t>
            </a:r>
            <a:r>
              <a:rPr lang="ja-JP" altLang="ja-JP" sz="1600" b="1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リサイクル部会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を設置して､各種課題の解決に向けた取り組みを強化しています。</a:t>
            </a:r>
          </a:p>
          <a:p>
            <a:pPr lvl="0" algn="just"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近年ではダイオキシン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類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に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続く</a:t>
            </a:r>
            <a:r>
              <a:rPr lang="en-US" altLang="ja-JP" sz="1600" kern="100" dirty="0">
                <a:solidFill>
                  <a:schemeClr val="tx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POPs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排出抑制への対応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が重要課題となっており、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環境省が行っている</a:t>
            </a:r>
            <a:r>
              <a:rPr kumimoji="1" lang="en-US" altLang="ja-JP" sz="16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POPs</a:t>
            </a:r>
            <a:r>
              <a:rPr kumimoji="1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ｺﾞｼｯｸE" panose="020B0900000000000000" pitchFamily="50" charset="-128"/>
                <a:ea typeface="HGSｺﾞｼｯｸE" panose="020B0900000000000000" pitchFamily="50" charset="-128"/>
                <a:cs typeface="Times New Roman"/>
              </a:rPr>
              <a:t>排出実態調査に協力</a:t>
            </a:r>
            <a:r>
              <a:rPr kumimoji="1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Times New Roman"/>
              </a:rPr>
              <a:t>するなど、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環境省の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排出抑制に向けた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検討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に協力しています。</a:t>
            </a:r>
            <a:endParaRPr lang="ja-JP" altLang="ja-JP" sz="16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  <a:p>
            <a:pPr lvl="0" algn="just"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また、毎年環境省が取りまとめ</a:t>
            </a:r>
            <a:r>
              <a:rPr lang="ja-JP" altLang="en-US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ているダイオキシン類の排出量調査に協力しています</a:t>
            </a:r>
            <a:r>
              <a:rPr lang="ja-JP" altLang="ja-JP" sz="16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。</a:t>
            </a:r>
          </a:p>
          <a:p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5597" y="4587255"/>
            <a:ext cx="619268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13105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</a:p>
          <a:p>
            <a:pPr marL="713105" algn="just">
              <a:spcAft>
                <a:spcPts val="0"/>
              </a:spcAft>
            </a:pPr>
            <a:endParaRPr lang="ja-JP" altLang="ja-JP" sz="1600" b="1" kern="100" dirty="0">
              <a:solidFill>
                <a:srgbClr val="0000FF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平成</a:t>
            </a:r>
            <a:r>
              <a:rPr lang="en-US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12</a:t>
            </a:r>
            <a:r>
              <a:rPr lang="ja-JP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第一次</a:t>
            </a:r>
            <a:r>
              <a:rPr lang="ja-JP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ダイオキシン類削減計画</a:t>
            </a: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策定に協力</a:t>
            </a:r>
            <a:endParaRPr lang="en-US" altLang="ja-JP" sz="1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平成</a:t>
            </a:r>
            <a:r>
              <a:rPr lang="en-US" altLang="ja-JP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17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lang="en-US" altLang="ja-JP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6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月第二次</a:t>
            </a:r>
            <a:r>
              <a:rPr lang="ja-JP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ダイオキシン類削減計画</a:t>
            </a: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策定に協力</a:t>
            </a:r>
            <a:endParaRPr lang="en-US" altLang="ja-JP" sz="1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"/>
              <a:tabLst/>
              <a:defRPr/>
            </a:pPr>
            <a:r>
              <a:rPr kumimoji="1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平成</a:t>
            </a:r>
            <a:r>
              <a:rPr kumimoji="1" lang="en-US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18</a:t>
            </a:r>
            <a:r>
              <a:rPr kumimoji="1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kumimoji="1" lang="en-US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10</a:t>
            </a:r>
            <a:r>
              <a:rPr kumimoji="1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月　欧州</a:t>
            </a:r>
            <a:r>
              <a:rPr kumimoji="1" lang="en-US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DXN</a:t>
            </a:r>
            <a:r>
              <a:rPr kumimoji="1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ｓ</a:t>
            </a:r>
            <a:r>
              <a:rPr kumimoji="1" lang="ja-JP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調査団派遣</a:t>
            </a:r>
            <a:endParaRPr lang="en-US" altLang="ja-JP" sz="1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平成</a:t>
            </a:r>
            <a:r>
              <a:rPr lang="en-US" altLang="ja-JP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24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lang="en-US" altLang="ja-JP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8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月第三次</a:t>
            </a:r>
            <a:r>
              <a:rPr lang="ja-JP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ダイオキシン類削減計画</a:t>
            </a: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策定</a:t>
            </a:r>
            <a:r>
              <a:rPr lang="ja-JP" altLang="en-US" sz="1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に協力</a:t>
            </a:r>
            <a:endParaRPr lang="en-US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平成</a:t>
            </a:r>
            <a:r>
              <a:rPr lang="en-US" altLang="ja-JP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29</a:t>
            </a:r>
            <a:r>
              <a:rPr lang="ja-JP" altLang="en-US" sz="16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年より環境省の</a:t>
            </a:r>
            <a:r>
              <a:rPr kumimoji="1" lang="en-US" altLang="ja-JP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POPs</a:t>
            </a:r>
            <a:r>
              <a:rPr kumimoji="1" lang="ja-JP" altLang="en-US" sz="16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排出実態調査に協力</a:t>
            </a:r>
            <a:endParaRPr lang="en-US" altLang="ja-JP" sz="1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217FD845-4003-DB13-C84D-1E48B279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83761"/>
            <a:ext cx="7776864" cy="5163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　３．</a:t>
            </a:r>
            <a:r>
              <a:rPr lang="ja-JP" altLang="ja-JP" sz="28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環境</a:t>
            </a:r>
            <a:r>
              <a:rPr lang="ja-JP" altLang="en-US" sz="2800" kern="100" dirty="0">
                <a:solidFill>
                  <a:schemeClr val="tx1"/>
                </a:solidFill>
                <a:effectLst/>
                <a:latin typeface="ＭＳ 明朝"/>
                <a:cs typeface="Times New Roman"/>
              </a:rPr>
              <a:t>に関する課題への取り組み</a:t>
            </a:r>
            <a:endParaRPr lang="ja-JP" altLang="ja-JP" sz="28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97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298" y="658332"/>
            <a:ext cx="7920880" cy="5007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ja-JP" altLang="en-US" sz="3200" kern="100" dirty="0">
                <a:solidFill>
                  <a:schemeClr val="tx1"/>
                </a:solidFill>
                <a:latin typeface="+mj-ea"/>
                <a:cs typeface="Times New Roman"/>
              </a:rPr>
              <a:t>　</a:t>
            </a:r>
            <a:r>
              <a:rPr lang="en-US" altLang="ja-JP" sz="3100" kern="100" dirty="0">
                <a:solidFill>
                  <a:schemeClr val="tx1"/>
                </a:solidFill>
                <a:latin typeface="+mj-ea"/>
                <a:cs typeface="Times New Roman"/>
              </a:rPr>
              <a:t>4.</a:t>
            </a:r>
            <a:r>
              <a:rPr lang="ja-JP" altLang="en-US" sz="3100" kern="100" dirty="0">
                <a:solidFill>
                  <a:schemeClr val="tx1"/>
                </a:solidFill>
                <a:latin typeface="+mj-ea"/>
                <a:cs typeface="Times New Roman"/>
              </a:rPr>
              <a:t>　事故防止への取り組み</a:t>
            </a:r>
            <a:endParaRPr lang="ja-JP" altLang="ja-JP" sz="3100" kern="100" dirty="0">
              <a:solidFill>
                <a:schemeClr val="tx1"/>
              </a:solidFill>
              <a:effectLst/>
              <a:latin typeface="+mj-ea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844824"/>
            <a:ext cx="7200800" cy="1440159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安心・安全対策は企業活動の要です。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事故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・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トラブル発生に際しては、会員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相互の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情報共有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に力を入れており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､業界の総力を挙げて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原因究明と再発防止に取り組んでいます。</a:t>
            </a:r>
          </a:p>
          <a:p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1600" y="3429000"/>
            <a:ext cx="734481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1026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  <a:endParaRPr lang="en-US" altLang="ja-JP" sz="16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81026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毎年、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当業界における</a:t>
            </a:r>
            <a:r>
              <a:rPr lang="ja-JP" altLang="ja-JP" sz="1600" b="1" u="sng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労働災害事例集を作成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し、会員企業に提示。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endParaRPr lang="en-US" altLang="ja-JP" sz="1600" b="1" u="sng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毎年、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総会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会場で </a:t>
            </a:r>
            <a:r>
              <a:rPr lang="ja-JP" altLang="en-US" sz="1600" b="1" u="sng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労働安全優良事業所表彰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を実施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endParaRPr lang="ja-JP" altLang="ja-JP" sz="1600" b="1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H24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10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月～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25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3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月「マグネシウムスクラップ混入」及び「マグネシウム・リチウム合金スクラップ」に関するよるトラブルについて注意喚起文書を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取りまとめ</a:t>
            </a:r>
          </a:p>
          <a:p>
            <a:pPr marL="342900" lvl="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H25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6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月環境省による放射線汚染に関する調査結果を踏まえ、会員企業に注意喚起文書を発出、会員企業の取り組み実態を調査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H26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10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～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11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　東京、名古屋で、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第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2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回労働安全に関する研修会を開催</a:t>
            </a: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endParaRPr lang="ja-JP" altLang="ja-JP" sz="1600" b="1" kern="100" dirty="0"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811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31284"/>
            <a:ext cx="7020780" cy="5420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ja-JP" altLang="en-US" sz="3200" kern="100" dirty="0">
                <a:solidFill>
                  <a:schemeClr val="tx1"/>
                </a:solidFill>
                <a:latin typeface="ＭＳ 明朝"/>
                <a:cs typeface="Times New Roman"/>
              </a:rPr>
              <a:t>　</a:t>
            </a:r>
            <a:r>
              <a:rPr lang="ja-JP" altLang="en-US" sz="3100" kern="100" dirty="0">
                <a:solidFill>
                  <a:schemeClr val="tx1"/>
                </a:solidFill>
                <a:latin typeface="ＭＳ 明朝"/>
                <a:cs typeface="Times New Roman"/>
              </a:rPr>
              <a:t>５．中小企業対策</a:t>
            </a:r>
            <a:endParaRPr lang="ja-JP" altLang="ja-JP" sz="31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5596" y="1550402"/>
            <a:ext cx="7020780" cy="2598678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中小企業庁と連携して､中小企業向け各種制度の普及・啓蒙活動を行っています。</a:t>
            </a:r>
            <a:endParaRPr lang="ja-JP" altLang="ja-JP" sz="12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セイフティーネット</a:t>
            </a:r>
            <a:r>
              <a:rPr lang="en-US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(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緊急報奨制度、雇用調整助成金等</a:t>
            </a:r>
            <a:r>
              <a:rPr lang="en-US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)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の発動時において、当業界が特定業種に指定されるため、当業界関連データー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取りまとめ、報告するなど、役所に対する窓口機関としての任務を担っております。</a:t>
            </a:r>
            <a:endParaRPr lang="ja-JP" altLang="ja-JP" sz="1200" kern="100" dirty="0">
              <a:solidFill>
                <a:schemeClr val="tx1"/>
              </a:solidFill>
              <a:latin typeface="ＭＳ 明朝"/>
              <a:cs typeface="Times New Roman"/>
            </a:endParaRPr>
          </a:p>
          <a:p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3861048"/>
            <a:ext cx="7272808" cy="1846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1026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</a:p>
          <a:p>
            <a:pPr marL="810260" algn="just">
              <a:spcAft>
                <a:spcPts val="0"/>
              </a:spcAft>
            </a:pPr>
            <a:endParaRPr lang="ja-JP" altLang="ja-JP" sz="1600" b="1" kern="100" dirty="0">
              <a:solidFill>
                <a:srgbClr val="0000FF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リーマンショック後、セーフティーネット制度が当業界に適用されるため、政府への働きかけを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実施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新型コロナ対応等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､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状況に応じて特定業種の指定申請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手続きを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実施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285750" lvl="0" indent="-285750" algn="just">
              <a:spcAft>
                <a:spcPts val="0"/>
              </a:spcAft>
              <a:buFont typeface="Wingdings" pitchFamily="2" charset="2"/>
              <a:buChar char="Ø"/>
            </a:pPr>
            <a:endParaRPr lang="ja-JP" altLang="ja-JP" b="1" kern="100" dirty="0">
              <a:solidFill>
                <a:srgbClr val="FF0000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380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3781"/>
            <a:ext cx="7653438" cy="5049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ja-JP" altLang="en-US" sz="2800" kern="100" dirty="0">
                <a:solidFill>
                  <a:schemeClr val="tx1"/>
                </a:solidFill>
                <a:latin typeface="ＭＳ 明朝"/>
                <a:cs typeface="Times New Roman"/>
              </a:rPr>
              <a:t>　６．関係機関との連携</a:t>
            </a:r>
            <a:endParaRPr lang="ja-JP" altLang="ja-JP" sz="28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1844824"/>
            <a:ext cx="6810919" cy="1440159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原料問屋団体、ユーザー業界、ドロス業界など関連業界とのコミュニケーションの維持・強化に力を入れています。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このため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関連機関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と定期的に懇談会を開催しております。</a:t>
            </a:r>
          </a:p>
          <a:p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1571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1233" y="3861048"/>
            <a:ext cx="6408712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43560" indent="26670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)</a:t>
            </a:r>
          </a:p>
          <a:p>
            <a:pPr marL="543560" indent="26670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H29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10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月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：</a:t>
            </a: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(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一社</a:t>
            </a: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)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日本自動車工業会材料部会との懇談会を開催</a:t>
            </a:r>
            <a:endParaRPr lang="en-US" altLang="ja-JP" sz="1600" kern="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endParaRPr lang="en-US" altLang="ja-JP" sz="1600" kern="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５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10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月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：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軽金属同友会と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の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懇談会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を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開催</a:t>
            </a: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"/>
            </a:pPr>
            <a:endParaRPr lang="en-US" altLang="ja-JP" sz="1600" kern="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marL="342900" indent="-342900" algn="just"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６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年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２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月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：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日本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アルミ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ドロス協議会と</a:t>
            </a:r>
            <a:r>
              <a:rPr lang="ja-JP" altLang="en-US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の</a:t>
            </a:r>
            <a:r>
              <a:rPr lang="ja-JP" altLang="ja-JP" sz="16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懇談会を開催</a:t>
            </a:r>
          </a:p>
          <a:p>
            <a:pPr marL="810260" algn="just">
              <a:spcAft>
                <a:spcPts val="0"/>
              </a:spcAft>
            </a:pPr>
            <a:endParaRPr lang="ja-JP" altLang="ja-JP" kern="100" dirty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6135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04856" cy="504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>
              <a:spcAft>
                <a:spcPts val="0"/>
              </a:spcAft>
            </a:pPr>
            <a:r>
              <a:rPr lang="ja-JP" altLang="en-US" sz="3200" kern="100" dirty="0">
                <a:solidFill>
                  <a:schemeClr val="tx1"/>
                </a:solidFill>
                <a:latin typeface="ＭＳ 明朝"/>
                <a:cs typeface="Times New Roman"/>
              </a:rPr>
              <a:t>　</a:t>
            </a:r>
            <a:r>
              <a:rPr lang="ja-JP" altLang="en-US" sz="3100" kern="100" dirty="0">
                <a:solidFill>
                  <a:schemeClr val="tx1"/>
                </a:solidFill>
                <a:latin typeface="ＭＳ 明朝"/>
                <a:cs typeface="Times New Roman"/>
              </a:rPr>
              <a:t>７．政府に対する政策提言</a:t>
            </a:r>
            <a:endParaRPr lang="ja-JP" altLang="ja-JP" sz="3100" kern="100" dirty="0">
              <a:solidFill>
                <a:schemeClr val="tx1"/>
              </a:solidFill>
              <a:effectLst/>
              <a:latin typeface="ＭＳ 明朝"/>
              <a:cs typeface="Times New Roman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1600" y="1844824"/>
            <a:ext cx="7272808" cy="2160240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当業界を所管している経済産業省金属課とのコミュニケーションを重視しています。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このため、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同省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金属課と定期的に懇談会を開催しています。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必要に応じて金属課を通じて､国に政策提言しています。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"/>
            </a:pP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また、国が主催する各種会合に業界を代表して出席し、</a:t>
            </a:r>
            <a:r>
              <a:rPr lang="ja-JP" altLang="en-US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そ</a:t>
            </a:r>
            <a:r>
              <a:rPr lang="ja-JP" altLang="ja-JP" sz="1600" kern="100" dirty="0">
                <a:solidFill>
                  <a:schemeClr val="tx1"/>
                </a:solidFill>
                <a:latin typeface="ＭＳ 明朝"/>
                <a:cs typeface="Times New Roman"/>
              </a:rPr>
              <a:t>の場で得られた情報を会員向けに提供しています。</a:t>
            </a:r>
          </a:p>
          <a:p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4077072"/>
            <a:ext cx="7272808" cy="2530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algn="just">
              <a:spcAft>
                <a:spcPts val="0"/>
              </a:spcAft>
            </a:pP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(</a:t>
            </a:r>
            <a:r>
              <a:rPr lang="ja-JP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最近の取り組み事例</a:t>
            </a:r>
            <a:r>
              <a:rPr lang="en-US" altLang="ja-JP" sz="1600" b="1" kern="100" dirty="0">
                <a:solidFill>
                  <a:srgbClr val="0000FF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)</a:t>
            </a:r>
          </a:p>
          <a:p>
            <a:pPr marL="800100" algn="just">
              <a:spcAft>
                <a:spcPts val="0"/>
              </a:spcAft>
            </a:pPr>
            <a:endParaRPr lang="ja-JP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Wingdings"/>
              <a:buChar char=""/>
            </a:pP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H22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1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月：競争法コンプライアンス体制に関する説明会に参加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Wingdings"/>
              <a:buChar char=""/>
            </a:pP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H23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4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月：原発事故に伴う夏の節電対策説明会に参加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"/>
            </a:pP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平成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25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年度の税制改正に際し、</a:t>
            </a:r>
            <a:endParaRPr lang="en-US" altLang="ja-JP" sz="1600" kern="1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「</a:t>
            </a:r>
            <a:r>
              <a:rPr lang="ja-JP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グリーン投資減税の延長等に関する要望書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」</a:t>
            </a:r>
            <a:r>
              <a:rPr lang="ja-JP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を提出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"/>
            </a:pP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H26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7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月：軽金属</a:t>
            </a:r>
            <a:r>
              <a:rPr lang="en-US" altLang="ja-JP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4</a:t>
            </a: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団体と共同で、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ja-JP" altLang="en-US" sz="1600" kern="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　　　「エネルギー価格高騰対策に関する要望書」を提出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Wingdings"/>
              <a:buChar char=""/>
            </a:pP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R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５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年</a:t>
            </a:r>
            <a:r>
              <a:rPr lang="en-US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11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月</a:t>
            </a:r>
            <a:r>
              <a:rPr lang="ja-JP" altLang="en-US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：経済産業省</a:t>
            </a:r>
            <a:r>
              <a:rPr lang="ja-JP" altLang="ja-JP" sz="1600" kern="1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/>
              </a:rPr>
              <a:t>金属課との懇談会を開催</a:t>
            </a:r>
            <a:endParaRPr lang="en-US" altLang="ja-JP" sz="1600" kern="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36982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1064</TotalTime>
  <Words>1506</Words>
  <Application>Microsoft Office PowerPoint</Application>
  <PresentationFormat>画面に合わせる (4:3)</PresentationFormat>
  <Paragraphs>129</Paragraphs>
  <Slides>11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HGSｺﾞｼｯｸE</vt:lpstr>
      <vt:lpstr>ＭＳ Ｐゴシック</vt:lpstr>
      <vt:lpstr>ＭＳ ゴシック</vt:lpstr>
      <vt:lpstr>ＭＳ 明朝</vt:lpstr>
      <vt:lpstr>Arial</vt:lpstr>
      <vt:lpstr>Calibri</vt:lpstr>
      <vt:lpstr>Trebuchet MS</vt:lpstr>
      <vt:lpstr>Wingdings</vt:lpstr>
      <vt:lpstr>Wingdings 3</vt:lpstr>
      <vt:lpstr>ファセット</vt:lpstr>
      <vt:lpstr>一般社団法人 　日本アルミニウム合金協会の活動状況 </vt:lpstr>
      <vt:lpstr>目　次</vt:lpstr>
      <vt:lpstr> １．技術的課題への対応</vt:lpstr>
      <vt:lpstr>　２．溶解技能者検定事業の実施　</vt:lpstr>
      <vt:lpstr>　３．環境に関する課題への取り組み</vt:lpstr>
      <vt:lpstr>　4.　事故防止への取り組み</vt:lpstr>
      <vt:lpstr>　５．中小企業対策</vt:lpstr>
      <vt:lpstr>　６．関係機関との連携</vt:lpstr>
      <vt:lpstr>　７．政府に対する政策提言</vt:lpstr>
      <vt:lpstr>　８．各種統計調査</vt:lpstr>
      <vt:lpstr>　９．会員交流の場の提供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EPSON02</dc:creator>
  <cp:lastModifiedBy>AOYAGI</cp:lastModifiedBy>
  <cp:revision>58</cp:revision>
  <cp:lastPrinted>2024-09-10T05:15:08Z</cp:lastPrinted>
  <dcterms:created xsi:type="dcterms:W3CDTF">2013-02-21T01:44:14Z</dcterms:created>
  <dcterms:modified xsi:type="dcterms:W3CDTF">2024-09-27T06:09:43Z</dcterms:modified>
</cp:coreProperties>
</file>